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9" r:id="rId4"/>
    <p:sldId id="260" r:id="rId5"/>
    <p:sldId id="261" r:id="rId6"/>
    <p:sldId id="262" r:id="rId7"/>
    <p:sldId id="264" r:id="rId8"/>
    <p:sldId id="288" r:id="rId9"/>
    <p:sldId id="269" r:id="rId10"/>
    <p:sldId id="271" r:id="rId11"/>
    <p:sldId id="266" r:id="rId12"/>
    <p:sldId id="272" r:id="rId13"/>
    <p:sldId id="274" r:id="rId14"/>
    <p:sldId id="275" r:id="rId15"/>
    <p:sldId id="276" r:id="rId16"/>
    <p:sldId id="278" r:id="rId17"/>
    <p:sldId id="279" r:id="rId18"/>
    <p:sldId id="281" r:id="rId19"/>
    <p:sldId id="282" r:id="rId20"/>
    <p:sldId id="285" r:id="rId21"/>
    <p:sldId id="284" r:id="rId22"/>
    <p:sldId id="287"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5FB"/>
    <a:srgbClr val="2583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94694"/>
  </p:normalViewPr>
  <p:slideViewPr>
    <p:cSldViewPr snapToGrid="0">
      <p:cViewPr varScale="1">
        <p:scale>
          <a:sx n="121" d="100"/>
          <a:sy n="121"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BF2DC63-9159-48A3-A706-5F5AE335F1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9914D8A-6F5D-472C-91C6-B21347AA92F2}">
      <dgm:prSet/>
      <dgm:spPr/>
      <dgm:t>
        <a:bodyPr/>
        <a:lstStyle/>
        <a:p>
          <a:r>
            <a:rPr lang="en-US" dirty="0"/>
            <a:t>To approach this problem, we will perform Data Preparation, EDA and Modelling to predict whether a booking is going to be cancelled or not . We will also perform some correlations and visualizations to see which variable best predict cancellations.</a:t>
          </a:r>
        </a:p>
      </dgm:t>
    </dgm:pt>
    <dgm:pt modelId="{C67F655C-42D9-4573-9BAD-A7DA2CEAF421}" type="parTrans" cxnId="{D4C0DFBB-0CE6-46D9-AD41-6EDD67F461E7}">
      <dgm:prSet/>
      <dgm:spPr/>
      <dgm:t>
        <a:bodyPr/>
        <a:lstStyle/>
        <a:p>
          <a:endParaRPr lang="en-US"/>
        </a:p>
      </dgm:t>
    </dgm:pt>
    <dgm:pt modelId="{CD44AECF-1528-419A-9DBD-47F20C721D12}" type="sibTrans" cxnId="{D4C0DFBB-0CE6-46D9-AD41-6EDD67F461E7}">
      <dgm:prSet/>
      <dgm:spPr/>
      <dgm:t>
        <a:bodyPr/>
        <a:lstStyle/>
        <a:p>
          <a:endParaRPr lang="en-US"/>
        </a:p>
      </dgm:t>
    </dgm:pt>
    <dgm:pt modelId="{594415FB-DEBD-4FB8-BEB7-0567472A4595}">
      <dgm:prSet/>
      <dgm:spPr/>
      <dgm:t>
        <a:bodyPr/>
        <a:lstStyle/>
        <a:p>
          <a:r>
            <a:rPr lang="en-US"/>
            <a:t>The end user will benefit from the analysis because he will be able to know which booking might end up in cancellations. He will also know customer segmentation and will be able improve its marketing to get more revenue from the hotels.</a:t>
          </a:r>
        </a:p>
      </dgm:t>
    </dgm:pt>
    <dgm:pt modelId="{CE9C93A5-AD87-406C-BC76-5C589D158848}" type="parTrans" cxnId="{C5BD16AF-B753-434B-A19C-E92CF269A525}">
      <dgm:prSet/>
      <dgm:spPr/>
      <dgm:t>
        <a:bodyPr/>
        <a:lstStyle/>
        <a:p>
          <a:endParaRPr lang="en-US"/>
        </a:p>
      </dgm:t>
    </dgm:pt>
    <dgm:pt modelId="{F6171BC4-BF5E-401D-ACAD-9EB8D9A952AA}" type="sibTrans" cxnId="{C5BD16AF-B753-434B-A19C-E92CF269A525}">
      <dgm:prSet/>
      <dgm:spPr/>
      <dgm:t>
        <a:bodyPr/>
        <a:lstStyle/>
        <a:p>
          <a:endParaRPr lang="en-US"/>
        </a:p>
      </dgm:t>
    </dgm:pt>
    <dgm:pt modelId="{849B9BF3-A509-4AF7-A086-24F95B55662E}" type="pres">
      <dgm:prSet presAssocID="{6BF2DC63-9159-48A3-A706-5F5AE335F12F}" presName="root" presStyleCnt="0">
        <dgm:presLayoutVars>
          <dgm:dir/>
          <dgm:resizeHandles val="exact"/>
        </dgm:presLayoutVars>
      </dgm:prSet>
      <dgm:spPr/>
    </dgm:pt>
    <dgm:pt modelId="{6CE258DD-BAFF-4EF0-90E8-8969FD70923A}" type="pres">
      <dgm:prSet presAssocID="{D9914D8A-6F5D-472C-91C6-B21347AA92F2}" presName="compNode" presStyleCnt="0"/>
      <dgm:spPr/>
    </dgm:pt>
    <dgm:pt modelId="{FA31C239-3BB7-44FB-8991-D2D817794288}" type="pres">
      <dgm:prSet presAssocID="{D9914D8A-6F5D-472C-91C6-B21347AA92F2}" presName="bgRect" presStyleLbl="bgShp" presStyleIdx="0" presStyleCnt="2" custLinFactNeighborX="-28" custLinFactNeighborY="-4660"/>
      <dgm:spPr/>
    </dgm:pt>
    <dgm:pt modelId="{51DF3E22-BBDE-440E-8FAD-0FE212D6EE59}" type="pres">
      <dgm:prSet presAssocID="{D9914D8A-6F5D-472C-91C6-B21347AA92F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B5579F7-C7E2-4CCE-A238-CE6E32C5C771}" type="pres">
      <dgm:prSet presAssocID="{D9914D8A-6F5D-472C-91C6-B21347AA92F2}" presName="spaceRect" presStyleCnt="0"/>
      <dgm:spPr/>
    </dgm:pt>
    <dgm:pt modelId="{81D0E199-E00F-4F1E-A386-EDAF245C4BFD}" type="pres">
      <dgm:prSet presAssocID="{D9914D8A-6F5D-472C-91C6-B21347AA92F2}" presName="parTx" presStyleLbl="revTx" presStyleIdx="0" presStyleCnt="2">
        <dgm:presLayoutVars>
          <dgm:chMax val="0"/>
          <dgm:chPref val="0"/>
        </dgm:presLayoutVars>
      </dgm:prSet>
      <dgm:spPr/>
    </dgm:pt>
    <dgm:pt modelId="{855130E3-9570-498D-A282-617248E04D86}" type="pres">
      <dgm:prSet presAssocID="{CD44AECF-1528-419A-9DBD-47F20C721D12}" presName="sibTrans" presStyleCnt="0"/>
      <dgm:spPr/>
    </dgm:pt>
    <dgm:pt modelId="{9A571789-7174-430F-8E0E-291B1A5A970C}" type="pres">
      <dgm:prSet presAssocID="{594415FB-DEBD-4FB8-BEB7-0567472A4595}" presName="compNode" presStyleCnt="0"/>
      <dgm:spPr/>
    </dgm:pt>
    <dgm:pt modelId="{7597A4DD-9097-4361-9B69-246CE543C10E}" type="pres">
      <dgm:prSet presAssocID="{594415FB-DEBD-4FB8-BEB7-0567472A4595}" presName="bgRect" presStyleLbl="bgShp" presStyleIdx="1" presStyleCnt="2"/>
      <dgm:spPr/>
    </dgm:pt>
    <dgm:pt modelId="{26AB1577-7D60-4EE6-AF44-94303F2EDF30}" type="pres">
      <dgm:prSet presAssocID="{594415FB-DEBD-4FB8-BEB7-0567472A45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47A85C5E-B903-444A-9FD9-EA44FCEDE65A}" type="pres">
      <dgm:prSet presAssocID="{594415FB-DEBD-4FB8-BEB7-0567472A4595}" presName="spaceRect" presStyleCnt="0"/>
      <dgm:spPr/>
    </dgm:pt>
    <dgm:pt modelId="{5F36B752-5A52-4AC3-A49A-6A5B70E2FCED}" type="pres">
      <dgm:prSet presAssocID="{594415FB-DEBD-4FB8-BEB7-0567472A4595}" presName="parTx" presStyleLbl="revTx" presStyleIdx="1" presStyleCnt="2">
        <dgm:presLayoutVars>
          <dgm:chMax val="0"/>
          <dgm:chPref val="0"/>
        </dgm:presLayoutVars>
      </dgm:prSet>
      <dgm:spPr/>
    </dgm:pt>
  </dgm:ptLst>
  <dgm:cxnLst>
    <dgm:cxn modelId="{2919EC4C-7021-4749-9DA5-0F1DFCBE2E36}" type="presOf" srcId="{6BF2DC63-9159-48A3-A706-5F5AE335F12F}" destId="{849B9BF3-A509-4AF7-A086-24F95B55662E}" srcOrd="0" destOrd="0" presId="urn:microsoft.com/office/officeart/2018/2/layout/IconVerticalSolidList"/>
    <dgm:cxn modelId="{C5BD16AF-B753-434B-A19C-E92CF269A525}" srcId="{6BF2DC63-9159-48A3-A706-5F5AE335F12F}" destId="{594415FB-DEBD-4FB8-BEB7-0567472A4595}" srcOrd="1" destOrd="0" parTransId="{CE9C93A5-AD87-406C-BC76-5C589D158848}" sibTransId="{F6171BC4-BF5E-401D-ACAD-9EB8D9A952AA}"/>
    <dgm:cxn modelId="{E86088BB-A5C9-45E9-8E38-3FC31CBE1E15}" type="presOf" srcId="{594415FB-DEBD-4FB8-BEB7-0567472A4595}" destId="{5F36B752-5A52-4AC3-A49A-6A5B70E2FCED}" srcOrd="0" destOrd="0" presId="urn:microsoft.com/office/officeart/2018/2/layout/IconVerticalSolidList"/>
    <dgm:cxn modelId="{D4C0DFBB-0CE6-46D9-AD41-6EDD67F461E7}" srcId="{6BF2DC63-9159-48A3-A706-5F5AE335F12F}" destId="{D9914D8A-6F5D-472C-91C6-B21347AA92F2}" srcOrd="0" destOrd="0" parTransId="{C67F655C-42D9-4573-9BAD-A7DA2CEAF421}" sibTransId="{CD44AECF-1528-419A-9DBD-47F20C721D12}"/>
    <dgm:cxn modelId="{5FBE2FDC-AD02-4EED-ADF8-1A57BC9F5B4F}" type="presOf" srcId="{D9914D8A-6F5D-472C-91C6-B21347AA92F2}" destId="{81D0E199-E00F-4F1E-A386-EDAF245C4BFD}" srcOrd="0" destOrd="0" presId="urn:microsoft.com/office/officeart/2018/2/layout/IconVerticalSolidList"/>
    <dgm:cxn modelId="{25B8A959-2DC2-4F83-AB2E-E1551D596ED3}" type="presParOf" srcId="{849B9BF3-A509-4AF7-A086-24F95B55662E}" destId="{6CE258DD-BAFF-4EF0-90E8-8969FD70923A}" srcOrd="0" destOrd="0" presId="urn:microsoft.com/office/officeart/2018/2/layout/IconVerticalSolidList"/>
    <dgm:cxn modelId="{C175C50C-E11B-4FEE-81E6-F58A4744E53C}" type="presParOf" srcId="{6CE258DD-BAFF-4EF0-90E8-8969FD70923A}" destId="{FA31C239-3BB7-44FB-8991-D2D817794288}" srcOrd="0" destOrd="0" presId="urn:microsoft.com/office/officeart/2018/2/layout/IconVerticalSolidList"/>
    <dgm:cxn modelId="{44CF8250-F4AA-464B-9CCB-3BC41D1AD7F8}" type="presParOf" srcId="{6CE258DD-BAFF-4EF0-90E8-8969FD70923A}" destId="{51DF3E22-BBDE-440E-8FAD-0FE212D6EE59}" srcOrd="1" destOrd="0" presId="urn:microsoft.com/office/officeart/2018/2/layout/IconVerticalSolidList"/>
    <dgm:cxn modelId="{02B0D414-C78C-4768-B9E0-83F0C6B934C0}" type="presParOf" srcId="{6CE258DD-BAFF-4EF0-90E8-8969FD70923A}" destId="{0B5579F7-C7E2-4CCE-A238-CE6E32C5C771}" srcOrd="2" destOrd="0" presId="urn:microsoft.com/office/officeart/2018/2/layout/IconVerticalSolidList"/>
    <dgm:cxn modelId="{AF49CD36-D2DD-48B5-B469-108254F9CCFD}" type="presParOf" srcId="{6CE258DD-BAFF-4EF0-90E8-8969FD70923A}" destId="{81D0E199-E00F-4F1E-A386-EDAF245C4BFD}" srcOrd="3" destOrd="0" presId="urn:microsoft.com/office/officeart/2018/2/layout/IconVerticalSolidList"/>
    <dgm:cxn modelId="{7B09E58D-8416-4660-827C-D5FE59097912}" type="presParOf" srcId="{849B9BF3-A509-4AF7-A086-24F95B55662E}" destId="{855130E3-9570-498D-A282-617248E04D86}" srcOrd="1" destOrd="0" presId="urn:microsoft.com/office/officeart/2018/2/layout/IconVerticalSolidList"/>
    <dgm:cxn modelId="{0A3B26C5-6F5C-457D-95A7-E77D7B6A521E}" type="presParOf" srcId="{849B9BF3-A509-4AF7-A086-24F95B55662E}" destId="{9A571789-7174-430F-8E0E-291B1A5A970C}" srcOrd="2" destOrd="0" presId="urn:microsoft.com/office/officeart/2018/2/layout/IconVerticalSolidList"/>
    <dgm:cxn modelId="{4FD6D78E-3EFA-4103-9A85-B6FB216EE572}" type="presParOf" srcId="{9A571789-7174-430F-8E0E-291B1A5A970C}" destId="{7597A4DD-9097-4361-9B69-246CE543C10E}" srcOrd="0" destOrd="0" presId="urn:microsoft.com/office/officeart/2018/2/layout/IconVerticalSolidList"/>
    <dgm:cxn modelId="{CC9B799A-98E2-4AB7-9237-D5C481CB8D2B}" type="presParOf" srcId="{9A571789-7174-430F-8E0E-291B1A5A970C}" destId="{26AB1577-7D60-4EE6-AF44-94303F2EDF30}" srcOrd="1" destOrd="0" presId="urn:microsoft.com/office/officeart/2018/2/layout/IconVerticalSolidList"/>
    <dgm:cxn modelId="{DC65356D-7CBD-413E-8584-EDB97ACFD3DC}" type="presParOf" srcId="{9A571789-7174-430F-8E0E-291B1A5A970C}" destId="{47A85C5E-B903-444A-9FD9-EA44FCEDE65A}" srcOrd="2" destOrd="0" presId="urn:microsoft.com/office/officeart/2018/2/layout/IconVerticalSolidList"/>
    <dgm:cxn modelId="{758CBE76-81BF-4480-82DD-5008B1E4EA10}" type="presParOf" srcId="{9A571789-7174-430F-8E0E-291B1A5A970C}" destId="{5F36B752-5A52-4AC3-A49A-6A5B70E2FC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1C239-3BB7-44FB-8991-D2D817794288}">
      <dsp:nvSpPr>
        <dsp:cNvPr id="0" name=""/>
        <dsp:cNvSpPr/>
      </dsp:nvSpPr>
      <dsp:spPr>
        <a:xfrm>
          <a:off x="0" y="848883"/>
          <a:ext cx="10838895" cy="171468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F3E22-BBDE-440E-8FAD-0FE212D6EE59}">
      <dsp:nvSpPr>
        <dsp:cNvPr id="0" name=""/>
        <dsp:cNvSpPr/>
      </dsp:nvSpPr>
      <dsp:spPr>
        <a:xfrm>
          <a:off x="518692" y="1314592"/>
          <a:ext cx="943077" cy="943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D0E199-E00F-4F1E-A386-EDAF245C4BFD}">
      <dsp:nvSpPr>
        <dsp:cNvPr id="0" name=""/>
        <dsp:cNvSpPr/>
      </dsp:nvSpPr>
      <dsp:spPr>
        <a:xfrm>
          <a:off x="1980461" y="928788"/>
          <a:ext cx="8858433" cy="1714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71" tIns="181471" rIns="181471" bIns="181471" numCol="1" spcCol="1270" anchor="ctr" anchorCtr="0">
          <a:noAutofit/>
        </a:bodyPr>
        <a:lstStyle/>
        <a:p>
          <a:pPr marL="0" lvl="0" indent="0" algn="l" defTabSz="1066800">
            <a:lnSpc>
              <a:spcPct val="90000"/>
            </a:lnSpc>
            <a:spcBef>
              <a:spcPct val="0"/>
            </a:spcBef>
            <a:spcAft>
              <a:spcPct val="35000"/>
            </a:spcAft>
            <a:buNone/>
          </a:pPr>
          <a:r>
            <a:rPr lang="en-US" sz="2400" kern="1200" dirty="0"/>
            <a:t>To approach this problem, we will perform Data Preparation, EDA and Modelling to predict whether a booking is going to be cancelled or not . We will also perform some correlations and visualizations to see which variable best predict cancellations.</a:t>
          </a:r>
        </a:p>
      </dsp:txBody>
      <dsp:txXfrm>
        <a:off x="1980461" y="928788"/>
        <a:ext cx="8858433" cy="1714685"/>
      </dsp:txXfrm>
    </dsp:sp>
    <dsp:sp modelId="{7597A4DD-9097-4361-9B69-246CE543C10E}">
      <dsp:nvSpPr>
        <dsp:cNvPr id="0" name=""/>
        <dsp:cNvSpPr/>
      </dsp:nvSpPr>
      <dsp:spPr>
        <a:xfrm>
          <a:off x="0" y="3072145"/>
          <a:ext cx="10838895" cy="171468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AB1577-7D60-4EE6-AF44-94303F2EDF30}">
      <dsp:nvSpPr>
        <dsp:cNvPr id="0" name=""/>
        <dsp:cNvSpPr/>
      </dsp:nvSpPr>
      <dsp:spPr>
        <a:xfrm>
          <a:off x="518692" y="3457949"/>
          <a:ext cx="943077" cy="9430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6B752-5A52-4AC3-A49A-6A5B70E2FCED}">
      <dsp:nvSpPr>
        <dsp:cNvPr id="0" name=""/>
        <dsp:cNvSpPr/>
      </dsp:nvSpPr>
      <dsp:spPr>
        <a:xfrm>
          <a:off x="1980461" y="3072145"/>
          <a:ext cx="8858433" cy="1714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471" tIns="181471" rIns="181471" bIns="181471" numCol="1" spcCol="1270" anchor="ctr" anchorCtr="0">
          <a:noAutofit/>
        </a:bodyPr>
        <a:lstStyle/>
        <a:p>
          <a:pPr marL="0" lvl="0" indent="0" algn="l" defTabSz="1066800">
            <a:lnSpc>
              <a:spcPct val="90000"/>
            </a:lnSpc>
            <a:spcBef>
              <a:spcPct val="0"/>
            </a:spcBef>
            <a:spcAft>
              <a:spcPct val="35000"/>
            </a:spcAft>
            <a:buNone/>
          </a:pPr>
          <a:r>
            <a:rPr lang="en-US" sz="2400" kern="1200"/>
            <a:t>The end user will benefit from the analysis because he will be able to know which booking might end up in cancellations. He will also know customer segmentation and will be able improve its marketing to get more revenue from the hotels.</a:t>
          </a:r>
        </a:p>
      </dsp:txBody>
      <dsp:txXfrm>
        <a:off x="1980461" y="3072145"/>
        <a:ext cx="8858433" cy="17146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868156-8040-C243-866A-774FB7237571}"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313157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68156-8040-C243-866A-774FB7237571}"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62329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68156-8040-C243-866A-774FB7237571}"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367009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868156-8040-C243-866A-774FB7237571}"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03547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868156-8040-C243-866A-774FB7237571}"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7781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868156-8040-C243-866A-774FB7237571}"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49155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868156-8040-C243-866A-774FB7237571}" type="datetimeFigureOut">
              <a:rPr lang="en-US" smtClean="0"/>
              <a:t>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06225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868156-8040-C243-866A-774FB7237571}" type="datetimeFigureOut">
              <a:rPr lang="en-US" smtClean="0"/>
              <a:t>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202897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68156-8040-C243-866A-774FB7237571}" type="datetimeFigureOut">
              <a:rPr lang="en-US" smtClean="0"/>
              <a:t>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76065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868156-8040-C243-866A-774FB7237571}"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1033240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868156-8040-C243-866A-774FB7237571}"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013E1-5FAF-DB46-A8CD-699316C85A48}" type="slidenum">
              <a:rPr lang="en-US" smtClean="0"/>
              <a:t>‹#›</a:t>
            </a:fld>
            <a:endParaRPr lang="en-US"/>
          </a:p>
        </p:txBody>
      </p:sp>
    </p:spTree>
    <p:extLst>
      <p:ext uri="{BB962C8B-B14F-4D97-AF65-F5344CB8AC3E}">
        <p14:creationId xmlns:p14="http://schemas.microsoft.com/office/powerpoint/2010/main" val="279673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68156-8040-C243-866A-774FB7237571}" type="datetimeFigureOut">
              <a:rPr lang="en-US" smtClean="0"/>
              <a:t>12/5/23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013E1-5FAF-DB46-A8CD-699316C85A48}" type="slidenum">
              <a:rPr lang="en-US" smtClean="0"/>
              <a:t>‹#›</a:t>
            </a:fld>
            <a:endParaRPr lang="en-US"/>
          </a:p>
        </p:txBody>
      </p:sp>
    </p:spTree>
    <p:extLst>
      <p:ext uri="{BB962C8B-B14F-4D97-AF65-F5344CB8AC3E}">
        <p14:creationId xmlns:p14="http://schemas.microsoft.com/office/powerpoint/2010/main" val="2950082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hotel room with a view of the city&#10;&#10;Description automatically generated">
            <a:extLst>
              <a:ext uri="{FF2B5EF4-FFF2-40B4-BE49-F238E27FC236}">
                <a16:creationId xmlns:a16="http://schemas.microsoft.com/office/drawing/2014/main" id="{4812D6B1-02A6-B9F3-DDDC-496FDF75FB35}"/>
              </a:ext>
            </a:extLst>
          </p:cNvPr>
          <p:cNvPicPr>
            <a:picLocks noChangeAspect="1"/>
          </p:cNvPicPr>
          <p:nvPr/>
        </p:nvPicPr>
        <p:blipFill rotWithShape="1">
          <a:blip r:embed="rId2"/>
          <a:srcRect l="12876" r="17366" b="2321"/>
          <a:stretch/>
        </p:blipFill>
        <p:spPr>
          <a:xfrm>
            <a:off x="20" y="10"/>
            <a:ext cx="8668492" cy="6857990"/>
          </a:xfrm>
          <a:prstGeom prst="rect">
            <a:avLst/>
          </a:prstGeom>
        </p:spPr>
      </p:pic>
      <p:sp>
        <p:nvSpPr>
          <p:cNvPr id="14" name="Rectangle 1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E370D-9BF9-ADF5-5A40-36CF7C9F2615}"/>
              </a:ext>
            </a:extLst>
          </p:cNvPr>
          <p:cNvSpPr>
            <a:spLocks noGrp="1"/>
          </p:cNvSpPr>
          <p:nvPr>
            <p:ph type="ctrTitle"/>
          </p:nvPr>
        </p:nvSpPr>
        <p:spPr>
          <a:xfrm>
            <a:off x="7848600" y="1122363"/>
            <a:ext cx="4023360" cy="3204134"/>
          </a:xfrm>
        </p:spPr>
        <p:txBody>
          <a:bodyPr anchor="b">
            <a:normAutofit/>
          </a:bodyPr>
          <a:lstStyle/>
          <a:p>
            <a:pPr algn="l"/>
            <a:r>
              <a:rPr lang="en-US" sz="4800" dirty="0"/>
              <a:t>Hotel Booking Analysis</a:t>
            </a:r>
          </a:p>
        </p:txBody>
      </p:sp>
      <p:sp>
        <p:nvSpPr>
          <p:cNvPr id="3" name="Subtitle 2">
            <a:extLst>
              <a:ext uri="{FF2B5EF4-FFF2-40B4-BE49-F238E27FC236}">
                <a16:creationId xmlns:a16="http://schemas.microsoft.com/office/drawing/2014/main" id="{D50633E6-C9FF-C208-0AAE-86DA14460643}"/>
              </a:ext>
            </a:extLst>
          </p:cNvPr>
          <p:cNvSpPr>
            <a:spLocks noGrp="1"/>
          </p:cNvSpPr>
          <p:nvPr>
            <p:ph type="subTitle" idx="1"/>
          </p:nvPr>
        </p:nvSpPr>
        <p:spPr>
          <a:xfrm>
            <a:off x="7848600" y="4872922"/>
            <a:ext cx="4023360" cy="1208141"/>
          </a:xfrm>
        </p:spPr>
        <p:txBody>
          <a:bodyPr>
            <a:normAutofit/>
          </a:bodyPr>
          <a:lstStyle/>
          <a:p>
            <a:pPr algn="l"/>
            <a:r>
              <a:rPr lang="en-US" sz="2000" dirty="0"/>
              <a:t>By Gilbert Garza &amp; Eva </a:t>
            </a:r>
            <a:r>
              <a:rPr lang="en-US" sz="2000" dirty="0" err="1"/>
              <a:t>Beyebach</a:t>
            </a:r>
            <a:endParaRPr lang="en-US" sz="20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889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8628472" y="2642616"/>
            <a:ext cx="3094136" cy="2011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We see that City Hotel has the highest number of </a:t>
            </a:r>
            <a:r>
              <a:rPr lang="en-US" sz="1800" b="1" dirty="0"/>
              <a:t>bookings</a:t>
            </a:r>
            <a:r>
              <a:rPr lang="en-US" sz="1800" dirty="0"/>
              <a:t> but in proportion is also has the highest number of cancellations.</a:t>
            </a:r>
          </a:p>
        </p:txBody>
      </p:sp>
      <p:pic>
        <p:nvPicPr>
          <p:cNvPr id="7" name="Picture 6" descr="A comparison of a bar chart&#10;&#10;Description automatically generated">
            <a:extLst>
              <a:ext uri="{FF2B5EF4-FFF2-40B4-BE49-F238E27FC236}">
                <a16:creationId xmlns:a16="http://schemas.microsoft.com/office/drawing/2014/main" id="{34EADDE7-FF38-7BAE-8518-37EF45360AE6}"/>
              </a:ext>
            </a:extLst>
          </p:cNvPr>
          <p:cNvPicPr>
            <a:picLocks noChangeAspect="1"/>
          </p:cNvPicPr>
          <p:nvPr/>
        </p:nvPicPr>
        <p:blipFill>
          <a:blip r:embed="rId2"/>
          <a:stretch>
            <a:fillRect/>
          </a:stretch>
        </p:blipFill>
        <p:spPr>
          <a:xfrm>
            <a:off x="498834" y="2200851"/>
            <a:ext cx="7981446" cy="3572052"/>
          </a:xfrm>
          <a:prstGeom prst="rect">
            <a:avLst/>
          </a:prstGeom>
        </p:spPr>
      </p:pic>
      <p:grpSp>
        <p:nvGrpSpPr>
          <p:cNvPr id="13" name="Group 12">
            <a:extLst>
              <a:ext uri="{FF2B5EF4-FFF2-40B4-BE49-F238E27FC236}">
                <a16:creationId xmlns:a16="http://schemas.microsoft.com/office/drawing/2014/main" id="{EC1FE792-3462-4777-A05D-830298A12430}"/>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5" name="Freeform: Shape 14">
              <a:extLst>
                <a:ext uri="{FF2B5EF4-FFF2-40B4-BE49-F238E27FC236}">
                  <a16:creationId xmlns:a16="http://schemas.microsoft.com/office/drawing/2014/main" id="{7F6AC022-8961-47F7-B986-F4B1D7E2CD93}"/>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6" name="Freeform: Shape 15">
              <a:extLst>
                <a:ext uri="{FF2B5EF4-FFF2-40B4-BE49-F238E27FC236}">
                  <a16:creationId xmlns:a16="http://schemas.microsoft.com/office/drawing/2014/main" id="{11A6288B-403D-4A82-86CA-683DEE2655F2}"/>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7" name="Freeform: Shape 16">
              <a:extLst>
                <a:ext uri="{FF2B5EF4-FFF2-40B4-BE49-F238E27FC236}">
                  <a16:creationId xmlns:a16="http://schemas.microsoft.com/office/drawing/2014/main" id="{F39E06AA-2771-4BCF-807E-8A8159D18472}"/>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8" name="Freeform: Shape 17">
              <a:extLst>
                <a:ext uri="{FF2B5EF4-FFF2-40B4-BE49-F238E27FC236}">
                  <a16:creationId xmlns:a16="http://schemas.microsoft.com/office/drawing/2014/main" id="{426A1298-5BD4-4BED-A1D7-DE4B43FF65C0}"/>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9" name="Freeform: Shape 18">
              <a:extLst>
                <a:ext uri="{FF2B5EF4-FFF2-40B4-BE49-F238E27FC236}">
                  <a16:creationId xmlns:a16="http://schemas.microsoft.com/office/drawing/2014/main" id="{F16C9ECA-D5D5-4F4A-B2BF-192CEB9F4560}"/>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0" name="Content Placeholder 2">
            <a:extLst>
              <a:ext uri="{FF2B5EF4-FFF2-40B4-BE49-F238E27FC236}">
                <a16:creationId xmlns:a16="http://schemas.microsoft.com/office/drawing/2014/main" id="{B50E0856-7821-4E01-ACD4-939D9D07AB28}"/>
              </a:ext>
            </a:extLst>
          </p:cNvPr>
          <p:cNvSpPr txBox="1">
            <a:spLocks/>
          </p:cNvSpPr>
          <p:nvPr/>
        </p:nvSpPr>
        <p:spPr>
          <a:xfrm>
            <a:off x="626850" y="732970"/>
            <a:ext cx="8673522" cy="58477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Let the plotting begin!</a:t>
            </a:r>
            <a:endParaRPr lang="en-US" sz="1600" dirty="0">
              <a:solidFill>
                <a:schemeClr val="accent2">
                  <a:lumMod val="75000"/>
                </a:schemeClr>
              </a:solidFill>
              <a:latin typeface="Perpetua Titling MT" panose="02020502060505020804" pitchFamily="18" charset="0"/>
            </a:endParaRPr>
          </a:p>
        </p:txBody>
      </p:sp>
      <p:sp>
        <p:nvSpPr>
          <p:cNvPr id="21" name="Content Placeholder 2">
            <a:extLst>
              <a:ext uri="{FF2B5EF4-FFF2-40B4-BE49-F238E27FC236}">
                <a16:creationId xmlns:a16="http://schemas.microsoft.com/office/drawing/2014/main" id="{D3066E97-D5FD-452A-96D4-F9CAFCCAF41E}"/>
              </a:ext>
            </a:extLst>
          </p:cNvPr>
          <p:cNvSpPr txBox="1">
            <a:spLocks/>
          </p:cNvSpPr>
          <p:nvPr/>
        </p:nvSpPr>
        <p:spPr>
          <a:xfrm>
            <a:off x="627496" y="1583123"/>
            <a:ext cx="2877032" cy="46166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dirty="0">
                <a:solidFill>
                  <a:schemeClr val="tx1">
                    <a:lumMod val="75000"/>
                    <a:lumOff val="25000"/>
                  </a:schemeClr>
                </a:solidFill>
              </a:rPr>
              <a:t>City vs Resort Hotel</a:t>
            </a:r>
          </a:p>
        </p:txBody>
      </p:sp>
    </p:spTree>
    <p:extLst>
      <p:ext uri="{BB962C8B-B14F-4D97-AF65-F5344CB8AC3E}">
        <p14:creationId xmlns:p14="http://schemas.microsoft.com/office/powerpoint/2010/main" val="2545887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052AB5B-8647-0C6B-250B-6A7A33581410}"/>
              </a:ext>
            </a:extLst>
          </p:cNvPr>
          <p:cNvPicPr>
            <a:picLocks noChangeAspect="1"/>
          </p:cNvPicPr>
          <p:nvPr/>
        </p:nvPicPr>
        <p:blipFill>
          <a:blip r:embed="rId2"/>
          <a:stretch>
            <a:fillRect/>
          </a:stretch>
        </p:blipFill>
        <p:spPr>
          <a:xfrm>
            <a:off x="5506674" y="-5848"/>
            <a:ext cx="6280725" cy="5711367"/>
          </a:xfrm>
          <a:prstGeom prst="rect">
            <a:avLst/>
          </a:prstGeom>
        </p:spPr>
      </p:pic>
      <p:sp>
        <p:nvSpPr>
          <p:cNvPr id="9" name="Content Placeholder 2">
            <a:extLst>
              <a:ext uri="{FF2B5EF4-FFF2-40B4-BE49-F238E27FC236}">
                <a16:creationId xmlns:a16="http://schemas.microsoft.com/office/drawing/2014/main" id="{7B8921E9-848E-46DF-7160-FAF5386F21A4}"/>
              </a:ext>
            </a:extLst>
          </p:cNvPr>
          <p:cNvSpPr txBox="1">
            <a:spLocks/>
          </p:cNvSpPr>
          <p:nvPr/>
        </p:nvSpPr>
        <p:spPr>
          <a:xfrm>
            <a:off x="97967" y="2092370"/>
            <a:ext cx="4646905" cy="36131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apple-system"/>
              </a:rPr>
              <a:t>Observation:</a:t>
            </a:r>
          </a:p>
          <a:p>
            <a:pPr algn="l">
              <a:buFont typeface="Arial" panose="020B0604020202020204" pitchFamily="34" charset="0"/>
              <a:buChar char="•"/>
            </a:pPr>
            <a:r>
              <a:rPr lang="en-US" sz="1400" b="0" i="0" dirty="0">
                <a:effectLst/>
                <a:latin typeface="-apple-system"/>
              </a:rPr>
              <a:t>In </a:t>
            </a:r>
            <a:r>
              <a:rPr lang="en-US" sz="1400" b="0" i="1" dirty="0">
                <a:effectLst/>
                <a:latin typeface="-apple-system"/>
              </a:rPr>
              <a:t>Resort Hotel</a:t>
            </a:r>
            <a:r>
              <a:rPr lang="en-US" sz="1400" b="0" i="0" dirty="0">
                <a:effectLst/>
                <a:latin typeface="-apple-system"/>
              </a:rPr>
              <a:t> </a:t>
            </a:r>
            <a:r>
              <a:rPr lang="en-US" sz="1400" b="1" i="0" dirty="0">
                <a:effectLst/>
                <a:latin typeface="-apple-system"/>
              </a:rPr>
              <a:t>26%</a:t>
            </a:r>
            <a:r>
              <a:rPr lang="en-US" sz="1400" b="0" i="0" dirty="0">
                <a:effectLst/>
                <a:latin typeface="-apple-system"/>
              </a:rPr>
              <a:t> cancelled, while in </a:t>
            </a:r>
            <a:r>
              <a:rPr lang="en-US" sz="1400" b="0" i="1" dirty="0">
                <a:effectLst/>
                <a:latin typeface="-apple-system"/>
              </a:rPr>
              <a:t>City Hotel</a:t>
            </a:r>
            <a:r>
              <a:rPr lang="en-US" sz="1400" b="0" i="0" dirty="0">
                <a:effectLst/>
                <a:latin typeface="-apple-system"/>
              </a:rPr>
              <a:t> </a:t>
            </a:r>
            <a:r>
              <a:rPr lang="en-US" sz="1400" b="1" i="0" dirty="0">
                <a:effectLst/>
                <a:latin typeface="-apple-system"/>
              </a:rPr>
              <a:t>39.7%</a:t>
            </a:r>
            <a:r>
              <a:rPr lang="en-US" sz="1400" b="0" i="0" dirty="0">
                <a:effectLst/>
                <a:latin typeface="-apple-system"/>
              </a:rPr>
              <a:t> cancelled.</a:t>
            </a:r>
          </a:p>
          <a:p>
            <a:pPr algn="l">
              <a:buFont typeface="Arial" panose="020B0604020202020204" pitchFamily="34" charset="0"/>
              <a:buChar char="•"/>
            </a:pPr>
            <a:r>
              <a:rPr lang="en-US" sz="1400" b="0" i="1" dirty="0">
                <a:effectLst/>
                <a:latin typeface="-apple-system"/>
              </a:rPr>
              <a:t>City Hotel</a:t>
            </a:r>
            <a:r>
              <a:rPr lang="en-US" sz="1400" b="0" i="0" dirty="0">
                <a:effectLst/>
                <a:latin typeface="-apple-system"/>
              </a:rPr>
              <a:t> has a higher Cancellation Ratio than </a:t>
            </a:r>
            <a:r>
              <a:rPr lang="en-US" sz="1400" b="0" i="1" dirty="0">
                <a:effectLst/>
                <a:latin typeface="-apple-system"/>
              </a:rPr>
              <a:t>Resort Hotel</a:t>
            </a:r>
            <a:r>
              <a:rPr lang="en-US" sz="1400" b="0" i="0" dirty="0">
                <a:effectLst/>
                <a:latin typeface="-apple-system"/>
              </a:rPr>
              <a:t>.</a:t>
            </a:r>
          </a:p>
          <a:p>
            <a:endParaRPr lang="en-US" sz="2000" b="1" dirty="0">
              <a:latin typeface="-apple-system"/>
            </a:endParaRPr>
          </a:p>
        </p:txBody>
      </p:sp>
      <p:cxnSp>
        <p:nvCxnSpPr>
          <p:cNvPr id="11" name="Straight Connector 10">
            <a:extLst>
              <a:ext uri="{FF2B5EF4-FFF2-40B4-BE49-F238E27FC236}">
                <a16:creationId xmlns:a16="http://schemas.microsoft.com/office/drawing/2014/main" id="{C752749B-9C28-4FD7-AD69-AC09BBDBFA06}"/>
              </a:ext>
            </a:extLst>
          </p:cNvPr>
          <p:cNvCxnSpPr/>
          <p:nvPr/>
        </p:nvCxnSpPr>
        <p:spPr>
          <a:xfrm>
            <a:off x="111649" y="1556951"/>
            <a:ext cx="3793086" cy="0"/>
          </a:xfrm>
          <a:prstGeom prst="line">
            <a:avLst/>
          </a:prstGeom>
          <a:ln w="63500">
            <a:solidFill>
              <a:srgbClr val="2583C7"/>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02A231E-4AC4-4B9F-A192-3F4B50477B99}"/>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2" name="Freeform: Shape 11">
              <a:extLst>
                <a:ext uri="{FF2B5EF4-FFF2-40B4-BE49-F238E27FC236}">
                  <a16:creationId xmlns:a16="http://schemas.microsoft.com/office/drawing/2014/main" id="{A6DBD75A-06D8-4AF9-A861-C31E10E5A42A}"/>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3" name="Freeform: Shape 12">
              <a:extLst>
                <a:ext uri="{FF2B5EF4-FFF2-40B4-BE49-F238E27FC236}">
                  <a16:creationId xmlns:a16="http://schemas.microsoft.com/office/drawing/2014/main" id="{9568C231-32A3-41FB-B965-3A3C59A91433}"/>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4" name="Freeform: Shape 13">
              <a:extLst>
                <a:ext uri="{FF2B5EF4-FFF2-40B4-BE49-F238E27FC236}">
                  <a16:creationId xmlns:a16="http://schemas.microsoft.com/office/drawing/2014/main" id="{4D714F5B-87EC-4984-A70A-D1F561716D05}"/>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5" name="Freeform: Shape 14">
              <a:extLst>
                <a:ext uri="{FF2B5EF4-FFF2-40B4-BE49-F238E27FC236}">
                  <a16:creationId xmlns:a16="http://schemas.microsoft.com/office/drawing/2014/main" id="{B856EB2B-34ED-4109-8BC5-A42068907EF3}"/>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6" name="Freeform: Shape 15">
              <a:extLst>
                <a:ext uri="{FF2B5EF4-FFF2-40B4-BE49-F238E27FC236}">
                  <a16:creationId xmlns:a16="http://schemas.microsoft.com/office/drawing/2014/main" id="{AC4752DF-CD34-4772-848C-41F41A1C6A23}"/>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17" name="Content Placeholder 2">
            <a:extLst>
              <a:ext uri="{FF2B5EF4-FFF2-40B4-BE49-F238E27FC236}">
                <a16:creationId xmlns:a16="http://schemas.microsoft.com/office/drawing/2014/main" id="{B98C7962-A93E-4FA5-AC68-D704D043F960}"/>
              </a:ext>
            </a:extLst>
          </p:cNvPr>
          <p:cNvSpPr txBox="1">
            <a:spLocks/>
          </p:cNvSpPr>
          <p:nvPr/>
        </p:nvSpPr>
        <p:spPr>
          <a:xfrm>
            <a:off x="27595" y="578167"/>
            <a:ext cx="5108937" cy="830997"/>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dirty="0">
                <a:solidFill>
                  <a:schemeClr val="accent2">
                    <a:lumMod val="75000"/>
                  </a:schemeClr>
                </a:solidFill>
                <a:latin typeface="Perpetua Titling MT" panose="02020502060505020804" pitchFamily="18" charset="0"/>
              </a:rPr>
              <a:t>Cancellation ratio: city vs resort</a:t>
            </a:r>
          </a:p>
        </p:txBody>
      </p:sp>
    </p:spTree>
    <p:extLst>
      <p:ext uri="{BB962C8B-B14F-4D97-AF65-F5344CB8AC3E}">
        <p14:creationId xmlns:p14="http://schemas.microsoft.com/office/powerpoint/2010/main" val="294577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8849190" y="2969256"/>
            <a:ext cx="3094136" cy="2752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2015</a:t>
            </a:r>
            <a:r>
              <a:rPr lang="en-US" sz="1800" dirty="0"/>
              <a:t> was the year with </a:t>
            </a:r>
            <a:r>
              <a:rPr lang="en-US" sz="1800" b="1" dirty="0"/>
              <a:t>most cancellations</a:t>
            </a:r>
          </a:p>
          <a:p>
            <a:r>
              <a:rPr lang="en-US" sz="1800" b="1" dirty="0"/>
              <a:t>Portugal</a:t>
            </a:r>
            <a:r>
              <a:rPr lang="en-US" sz="1800" dirty="0"/>
              <a:t> is the country with most cancellation, followed by </a:t>
            </a:r>
            <a:r>
              <a:rPr lang="en-US" sz="1800" b="1" dirty="0"/>
              <a:t>GBR</a:t>
            </a:r>
            <a:r>
              <a:rPr lang="en-US" sz="1800" dirty="0"/>
              <a:t> and </a:t>
            </a:r>
            <a:r>
              <a:rPr lang="en-US" sz="1800" b="1" dirty="0"/>
              <a:t>ESP.</a:t>
            </a:r>
          </a:p>
          <a:p>
            <a:r>
              <a:rPr lang="en-US" sz="1800" dirty="0"/>
              <a:t>But what is the cancellation ratio?</a:t>
            </a:r>
          </a:p>
        </p:txBody>
      </p:sp>
      <p:pic>
        <p:nvPicPr>
          <p:cNvPr id="5" name="Picture 4" descr="A pie chart with numbers and a few percentages&#10;&#10;Description automatically generated">
            <a:extLst>
              <a:ext uri="{FF2B5EF4-FFF2-40B4-BE49-F238E27FC236}">
                <a16:creationId xmlns:a16="http://schemas.microsoft.com/office/drawing/2014/main" id="{0B4DA0E5-8FC9-BCC8-2E66-30B5EA3BB99F}"/>
              </a:ext>
            </a:extLst>
          </p:cNvPr>
          <p:cNvPicPr>
            <a:picLocks noChangeAspect="1"/>
          </p:cNvPicPr>
          <p:nvPr/>
        </p:nvPicPr>
        <p:blipFill>
          <a:blip r:embed="rId2"/>
          <a:stretch>
            <a:fillRect/>
          </a:stretch>
        </p:blipFill>
        <p:spPr>
          <a:xfrm>
            <a:off x="520077" y="2117499"/>
            <a:ext cx="3652559" cy="3502864"/>
          </a:xfrm>
          <a:prstGeom prst="rect">
            <a:avLst/>
          </a:prstGeom>
        </p:spPr>
      </p:pic>
      <p:pic>
        <p:nvPicPr>
          <p:cNvPr id="11" name="Picture 10" descr="A pie chart with different colors&#10;&#10;Description automatically generated">
            <a:extLst>
              <a:ext uri="{FF2B5EF4-FFF2-40B4-BE49-F238E27FC236}">
                <a16:creationId xmlns:a16="http://schemas.microsoft.com/office/drawing/2014/main" id="{052252D0-F256-5505-D523-E0B01D5529F4}"/>
              </a:ext>
            </a:extLst>
          </p:cNvPr>
          <p:cNvPicPr>
            <a:picLocks noChangeAspect="1"/>
          </p:cNvPicPr>
          <p:nvPr/>
        </p:nvPicPr>
        <p:blipFill>
          <a:blip r:embed="rId3"/>
          <a:stretch>
            <a:fillRect/>
          </a:stretch>
        </p:blipFill>
        <p:spPr>
          <a:xfrm>
            <a:off x="4319434" y="2055750"/>
            <a:ext cx="3862883" cy="3648278"/>
          </a:xfrm>
          <a:prstGeom prst="rect">
            <a:avLst/>
          </a:prstGeom>
        </p:spPr>
      </p:pic>
      <p:grpSp>
        <p:nvGrpSpPr>
          <p:cNvPr id="13" name="Group 12">
            <a:extLst>
              <a:ext uri="{FF2B5EF4-FFF2-40B4-BE49-F238E27FC236}">
                <a16:creationId xmlns:a16="http://schemas.microsoft.com/office/drawing/2014/main" id="{0C5942DA-3258-4AFA-824A-C3018DF4F967}"/>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5" name="Freeform: Shape 14">
              <a:extLst>
                <a:ext uri="{FF2B5EF4-FFF2-40B4-BE49-F238E27FC236}">
                  <a16:creationId xmlns:a16="http://schemas.microsoft.com/office/drawing/2014/main" id="{642AB71E-1A9C-4453-9F2C-65CDE5B54E47}"/>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6" name="Freeform: Shape 15">
              <a:extLst>
                <a:ext uri="{FF2B5EF4-FFF2-40B4-BE49-F238E27FC236}">
                  <a16:creationId xmlns:a16="http://schemas.microsoft.com/office/drawing/2014/main" id="{17F1B5FA-D69D-4CE1-960F-6C4B81375246}"/>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7" name="Freeform: Shape 16">
              <a:extLst>
                <a:ext uri="{FF2B5EF4-FFF2-40B4-BE49-F238E27FC236}">
                  <a16:creationId xmlns:a16="http://schemas.microsoft.com/office/drawing/2014/main" id="{97B8E6CC-C65A-48A9-9B6E-C13763B5CA04}"/>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8" name="Freeform: Shape 17">
              <a:extLst>
                <a:ext uri="{FF2B5EF4-FFF2-40B4-BE49-F238E27FC236}">
                  <a16:creationId xmlns:a16="http://schemas.microsoft.com/office/drawing/2014/main" id="{74E7ED07-AFC1-4DF1-A345-F2FD14E2A6A9}"/>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9" name="Freeform: Shape 18">
              <a:extLst>
                <a:ext uri="{FF2B5EF4-FFF2-40B4-BE49-F238E27FC236}">
                  <a16:creationId xmlns:a16="http://schemas.microsoft.com/office/drawing/2014/main" id="{487C27BE-436C-40BE-A0BC-D6A027C4D1BF}"/>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 name="Content Placeholder 2">
            <a:extLst>
              <a:ext uri="{FF2B5EF4-FFF2-40B4-BE49-F238E27FC236}">
                <a16:creationId xmlns:a16="http://schemas.microsoft.com/office/drawing/2014/main" id="{255B0FEF-2AAC-4C40-4DE2-BE49D379B3F4}"/>
              </a:ext>
            </a:extLst>
          </p:cNvPr>
          <p:cNvSpPr txBox="1">
            <a:spLocks/>
          </p:cNvSpPr>
          <p:nvPr/>
        </p:nvSpPr>
        <p:spPr>
          <a:xfrm>
            <a:off x="683177" y="878265"/>
            <a:ext cx="7210092" cy="46166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dirty="0">
                <a:solidFill>
                  <a:schemeClr val="accent2">
                    <a:lumMod val="75000"/>
                  </a:schemeClr>
                </a:solidFill>
                <a:latin typeface="Perpetua Titling MT" panose="02020502060505020804" pitchFamily="18" charset="0"/>
              </a:rPr>
              <a:t>Cancellation Per year and country</a:t>
            </a:r>
          </a:p>
        </p:txBody>
      </p:sp>
    </p:spTree>
    <p:extLst>
      <p:ext uri="{BB962C8B-B14F-4D97-AF65-F5344CB8AC3E}">
        <p14:creationId xmlns:p14="http://schemas.microsoft.com/office/powerpoint/2010/main" val="16913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6327368" y="2276856"/>
            <a:ext cx="3974382" cy="3312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We can see that </a:t>
            </a:r>
            <a:r>
              <a:rPr lang="en-US" sz="1800" b="1" dirty="0"/>
              <a:t>Portugal</a:t>
            </a:r>
            <a:r>
              <a:rPr lang="en-US" sz="1800" dirty="0"/>
              <a:t> has the </a:t>
            </a:r>
            <a:r>
              <a:rPr lang="en-US" sz="1800" b="1" dirty="0"/>
              <a:t>highest</a:t>
            </a:r>
            <a:r>
              <a:rPr lang="en-US" sz="1800" dirty="0"/>
              <a:t> number of </a:t>
            </a:r>
            <a:r>
              <a:rPr lang="en-US" sz="1800" b="1" dirty="0"/>
              <a:t>cancellations</a:t>
            </a:r>
            <a:r>
              <a:rPr lang="en-US" sz="1800" dirty="0"/>
              <a:t> (with a ratio of 1.3, meaning that they have more cancellations than bookings)</a:t>
            </a:r>
          </a:p>
          <a:p>
            <a:r>
              <a:rPr lang="en-US" sz="1800" dirty="0"/>
              <a:t>Then </a:t>
            </a:r>
            <a:r>
              <a:rPr lang="en-US" sz="1800" b="1" dirty="0"/>
              <a:t>Brazil</a:t>
            </a:r>
            <a:r>
              <a:rPr lang="en-US" sz="1800" dirty="0"/>
              <a:t> (0.601) and </a:t>
            </a:r>
            <a:r>
              <a:rPr lang="en-US" sz="1800" b="1" dirty="0"/>
              <a:t>Italy</a:t>
            </a:r>
            <a:r>
              <a:rPr lang="en-US" sz="1800" dirty="0"/>
              <a:t> (0.544)</a:t>
            </a:r>
          </a:p>
          <a:p>
            <a:r>
              <a:rPr lang="en-US" sz="1800" dirty="0"/>
              <a:t>Notice this differs from the Pie Chart. Pie chart uses value counts, while this is frequency</a:t>
            </a:r>
          </a:p>
        </p:txBody>
      </p:sp>
      <p:pic>
        <p:nvPicPr>
          <p:cNvPr id="4" name="Content Placeholder 4">
            <a:extLst>
              <a:ext uri="{FF2B5EF4-FFF2-40B4-BE49-F238E27FC236}">
                <a16:creationId xmlns:a16="http://schemas.microsoft.com/office/drawing/2014/main" id="{D6C1D2C0-3C22-4EDC-8274-067FA80B6BE0}"/>
              </a:ext>
            </a:extLst>
          </p:cNvPr>
          <p:cNvPicPr>
            <a:picLocks noChangeAspect="1"/>
          </p:cNvPicPr>
          <p:nvPr/>
        </p:nvPicPr>
        <p:blipFill>
          <a:blip r:embed="rId2"/>
          <a:stretch>
            <a:fillRect/>
          </a:stretch>
        </p:blipFill>
        <p:spPr>
          <a:xfrm>
            <a:off x="686226" y="2097450"/>
            <a:ext cx="3647254" cy="3909696"/>
          </a:xfrm>
          <a:prstGeom prst="rect">
            <a:avLst/>
          </a:prstGeom>
        </p:spPr>
      </p:pic>
      <p:sp>
        <p:nvSpPr>
          <p:cNvPr id="13" name="Content Placeholder 2">
            <a:extLst>
              <a:ext uri="{FF2B5EF4-FFF2-40B4-BE49-F238E27FC236}">
                <a16:creationId xmlns:a16="http://schemas.microsoft.com/office/drawing/2014/main" id="{8C46C704-8C8E-4538-9B8F-BAC6FB5843F8}"/>
              </a:ext>
            </a:extLst>
          </p:cNvPr>
          <p:cNvSpPr txBox="1">
            <a:spLocks/>
          </p:cNvSpPr>
          <p:nvPr/>
        </p:nvSpPr>
        <p:spPr>
          <a:xfrm>
            <a:off x="686225" y="817892"/>
            <a:ext cx="9615169" cy="46166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400" dirty="0">
                <a:solidFill>
                  <a:schemeClr val="accent2">
                    <a:lumMod val="75000"/>
                  </a:schemeClr>
                </a:solidFill>
                <a:latin typeface="Perpetua Titling MT" panose="02020502060505020804" pitchFamily="18" charset="0"/>
              </a:rPr>
              <a:t>Cancellation ratio</a:t>
            </a:r>
          </a:p>
        </p:txBody>
      </p:sp>
      <p:grpSp>
        <p:nvGrpSpPr>
          <p:cNvPr id="15" name="Group 14">
            <a:extLst>
              <a:ext uri="{FF2B5EF4-FFF2-40B4-BE49-F238E27FC236}">
                <a16:creationId xmlns:a16="http://schemas.microsoft.com/office/drawing/2014/main" id="{EF665E4F-6AE4-42B5-85F4-2A9C10883E1D}"/>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6" name="Freeform: Shape 15">
              <a:extLst>
                <a:ext uri="{FF2B5EF4-FFF2-40B4-BE49-F238E27FC236}">
                  <a16:creationId xmlns:a16="http://schemas.microsoft.com/office/drawing/2014/main" id="{CA61142A-4148-4161-BCE9-AF0BEFE0A583}"/>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7" name="Freeform: Shape 16">
              <a:extLst>
                <a:ext uri="{FF2B5EF4-FFF2-40B4-BE49-F238E27FC236}">
                  <a16:creationId xmlns:a16="http://schemas.microsoft.com/office/drawing/2014/main" id="{1C695F92-BF4C-417B-BC32-8D0B18B0A04F}"/>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8" name="Freeform: Shape 17">
              <a:extLst>
                <a:ext uri="{FF2B5EF4-FFF2-40B4-BE49-F238E27FC236}">
                  <a16:creationId xmlns:a16="http://schemas.microsoft.com/office/drawing/2014/main" id="{18140C2A-8D9F-4633-B9B1-8AAE8468E1FC}"/>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9" name="Freeform: Shape 18">
              <a:extLst>
                <a:ext uri="{FF2B5EF4-FFF2-40B4-BE49-F238E27FC236}">
                  <a16:creationId xmlns:a16="http://schemas.microsoft.com/office/drawing/2014/main" id="{D9E68844-6672-4216-ABD5-701015047D63}"/>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0" name="Freeform: Shape 19">
              <a:extLst>
                <a:ext uri="{FF2B5EF4-FFF2-40B4-BE49-F238E27FC236}">
                  <a16:creationId xmlns:a16="http://schemas.microsoft.com/office/drawing/2014/main" id="{70FC805C-6583-4FE3-9628-3B1C23D45B60}"/>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92376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A close-up of a graph&#10;&#10;Description automatically generated">
            <a:extLst>
              <a:ext uri="{FF2B5EF4-FFF2-40B4-BE49-F238E27FC236}">
                <a16:creationId xmlns:a16="http://schemas.microsoft.com/office/drawing/2014/main" id="{F18EAEB5-47E0-7BBA-3098-6FC502CB0713}"/>
              </a:ext>
            </a:extLst>
          </p:cNvPr>
          <p:cNvPicPr>
            <a:picLocks noChangeAspect="1"/>
          </p:cNvPicPr>
          <p:nvPr/>
        </p:nvPicPr>
        <p:blipFill>
          <a:blip r:embed="rId2"/>
          <a:stretch>
            <a:fillRect/>
          </a:stretch>
        </p:blipFill>
        <p:spPr>
          <a:xfrm>
            <a:off x="864934" y="2098008"/>
            <a:ext cx="10006697" cy="2895792"/>
          </a:xfrm>
          <a:prstGeom prst="rect">
            <a:avLst/>
          </a:prstGeom>
        </p:spPr>
      </p:pic>
      <p:sp>
        <p:nvSpPr>
          <p:cNvPr id="13" name="Content Placeholder 2">
            <a:extLst>
              <a:ext uri="{FF2B5EF4-FFF2-40B4-BE49-F238E27FC236}">
                <a16:creationId xmlns:a16="http://schemas.microsoft.com/office/drawing/2014/main" id="{44656456-F44B-418A-AF85-02355BCE6A60}"/>
              </a:ext>
            </a:extLst>
          </p:cNvPr>
          <p:cNvSpPr txBox="1">
            <a:spLocks/>
          </p:cNvSpPr>
          <p:nvPr/>
        </p:nvSpPr>
        <p:spPr>
          <a:xfrm>
            <a:off x="1011936" y="4993800"/>
            <a:ext cx="8000412" cy="738664"/>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anose="05000000000000000000" pitchFamily="2" charset="2"/>
              <a:buChar char="§"/>
            </a:pPr>
            <a:r>
              <a:rPr lang="en-US" sz="1400" b="1" dirty="0">
                <a:solidFill>
                  <a:schemeClr val="tx1">
                    <a:lumMod val="75000"/>
                    <a:lumOff val="25000"/>
                  </a:schemeClr>
                </a:solidFill>
              </a:rPr>
              <a:t>2016</a:t>
            </a:r>
            <a:r>
              <a:rPr lang="en-US" sz="1400" dirty="0">
                <a:solidFill>
                  <a:schemeClr val="tx1">
                    <a:lumMod val="75000"/>
                    <a:lumOff val="25000"/>
                  </a:schemeClr>
                </a:solidFill>
              </a:rPr>
              <a:t> has smaller </a:t>
            </a:r>
            <a:r>
              <a:rPr lang="en-US" sz="1400" b="1" dirty="0">
                <a:solidFill>
                  <a:schemeClr val="tx1">
                    <a:lumMod val="75000"/>
                    <a:lumOff val="25000"/>
                  </a:schemeClr>
                </a:solidFill>
              </a:rPr>
              <a:t>cancellation ratio </a:t>
            </a:r>
            <a:r>
              <a:rPr lang="en-US" sz="1400" dirty="0">
                <a:solidFill>
                  <a:schemeClr val="tx1">
                    <a:lumMod val="75000"/>
                    <a:lumOff val="25000"/>
                  </a:schemeClr>
                </a:solidFill>
              </a:rPr>
              <a:t>than 2015 and 2017</a:t>
            </a:r>
          </a:p>
          <a:p>
            <a:pPr>
              <a:lnSpc>
                <a:spcPct val="100000"/>
              </a:lnSpc>
              <a:spcBef>
                <a:spcPts val="0"/>
              </a:spcBef>
              <a:buFont typeface="Wingdings" panose="05000000000000000000" pitchFamily="2" charset="2"/>
              <a:buChar char="§"/>
            </a:pPr>
            <a:r>
              <a:rPr lang="en-US" sz="1400" b="1" dirty="0">
                <a:solidFill>
                  <a:schemeClr val="tx1">
                    <a:lumMod val="75000"/>
                    <a:lumOff val="25000"/>
                  </a:schemeClr>
                </a:solidFill>
              </a:rPr>
              <a:t>August</a:t>
            </a:r>
            <a:r>
              <a:rPr lang="en-US" sz="1400" dirty="0">
                <a:solidFill>
                  <a:schemeClr val="tx1">
                    <a:lumMod val="75000"/>
                    <a:lumOff val="25000"/>
                  </a:schemeClr>
                </a:solidFill>
              </a:rPr>
              <a:t> had the </a:t>
            </a:r>
            <a:r>
              <a:rPr lang="en-US" sz="1400" b="1" dirty="0">
                <a:solidFill>
                  <a:schemeClr val="tx1">
                    <a:lumMod val="75000"/>
                    <a:lumOff val="25000"/>
                  </a:schemeClr>
                </a:solidFill>
              </a:rPr>
              <a:t>highest number of bookings </a:t>
            </a:r>
            <a:r>
              <a:rPr lang="en-US" sz="1400" dirty="0">
                <a:solidFill>
                  <a:schemeClr val="tx1">
                    <a:lumMod val="75000"/>
                    <a:lumOff val="25000"/>
                  </a:schemeClr>
                </a:solidFill>
              </a:rPr>
              <a:t>but also the highest number of </a:t>
            </a:r>
            <a:r>
              <a:rPr lang="en-US" sz="1400" b="1" dirty="0">
                <a:solidFill>
                  <a:schemeClr val="tx1">
                    <a:lumMod val="75000"/>
                    <a:lumOff val="25000"/>
                  </a:schemeClr>
                </a:solidFill>
              </a:rPr>
              <a:t>cancellations</a:t>
            </a:r>
            <a:r>
              <a:rPr lang="en-US" sz="1400" dirty="0">
                <a:solidFill>
                  <a:schemeClr val="tx1">
                    <a:lumMod val="75000"/>
                    <a:lumOff val="25000"/>
                  </a:schemeClr>
                </a:solidFill>
              </a:rPr>
              <a:t>.</a:t>
            </a:r>
          </a:p>
          <a:p>
            <a:pPr>
              <a:lnSpc>
                <a:spcPct val="100000"/>
              </a:lnSpc>
              <a:spcBef>
                <a:spcPts val="0"/>
              </a:spcBef>
              <a:buFont typeface="Wingdings" panose="05000000000000000000" pitchFamily="2" charset="2"/>
              <a:buChar char="§"/>
            </a:pPr>
            <a:r>
              <a:rPr lang="en-US" sz="1400" dirty="0">
                <a:solidFill>
                  <a:schemeClr val="tx1">
                    <a:lumMod val="75000"/>
                    <a:lumOff val="25000"/>
                  </a:schemeClr>
                </a:solidFill>
              </a:rPr>
              <a:t>June had the highest number of cancellations in proportion to bookings.</a:t>
            </a:r>
          </a:p>
        </p:txBody>
      </p:sp>
      <p:grpSp>
        <p:nvGrpSpPr>
          <p:cNvPr id="15" name="Group 14">
            <a:extLst>
              <a:ext uri="{FF2B5EF4-FFF2-40B4-BE49-F238E27FC236}">
                <a16:creationId xmlns:a16="http://schemas.microsoft.com/office/drawing/2014/main" id="{C328195D-AB38-4EA5-A614-0C0FD3F941EE}"/>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6" name="Freeform: Shape 15">
              <a:extLst>
                <a:ext uri="{FF2B5EF4-FFF2-40B4-BE49-F238E27FC236}">
                  <a16:creationId xmlns:a16="http://schemas.microsoft.com/office/drawing/2014/main" id="{82267511-342A-4BB6-8F80-B88DA15103E4}"/>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7" name="Freeform: Shape 16">
              <a:extLst>
                <a:ext uri="{FF2B5EF4-FFF2-40B4-BE49-F238E27FC236}">
                  <a16:creationId xmlns:a16="http://schemas.microsoft.com/office/drawing/2014/main" id="{0AC287C7-3A95-4368-8949-85011FA0AD7E}"/>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8" name="Freeform: Shape 17">
              <a:extLst>
                <a:ext uri="{FF2B5EF4-FFF2-40B4-BE49-F238E27FC236}">
                  <a16:creationId xmlns:a16="http://schemas.microsoft.com/office/drawing/2014/main" id="{618E2A1A-BD6A-42C1-8C0F-E839E1B31050}"/>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9" name="Freeform: Shape 18">
              <a:extLst>
                <a:ext uri="{FF2B5EF4-FFF2-40B4-BE49-F238E27FC236}">
                  <a16:creationId xmlns:a16="http://schemas.microsoft.com/office/drawing/2014/main" id="{717DB867-2638-4476-88A9-5DBA5D24750A}"/>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0" name="Freeform: Shape 19">
              <a:extLst>
                <a:ext uri="{FF2B5EF4-FFF2-40B4-BE49-F238E27FC236}">
                  <a16:creationId xmlns:a16="http://schemas.microsoft.com/office/drawing/2014/main" id="{416E0B37-9533-46CE-85CF-8E4561809500}"/>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1" name="Content Placeholder 2">
            <a:extLst>
              <a:ext uri="{FF2B5EF4-FFF2-40B4-BE49-F238E27FC236}">
                <a16:creationId xmlns:a16="http://schemas.microsoft.com/office/drawing/2014/main" id="{9E02442A-73D4-4302-AC66-1C22EFF0D625}"/>
              </a:ext>
            </a:extLst>
          </p:cNvPr>
          <p:cNvSpPr txBox="1">
            <a:spLocks/>
          </p:cNvSpPr>
          <p:nvPr/>
        </p:nvSpPr>
        <p:spPr>
          <a:xfrm>
            <a:off x="686225" y="820852"/>
            <a:ext cx="9507641" cy="52322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2">
                    <a:lumMod val="75000"/>
                  </a:schemeClr>
                </a:solidFill>
                <a:latin typeface="Perpetua Titling MT" panose="02020502060505020804" pitchFamily="18" charset="0"/>
              </a:rPr>
              <a:t>Histograms: reservations per year and month</a:t>
            </a:r>
            <a:endParaRPr lang="en-US" sz="1400" dirty="0">
              <a:solidFill>
                <a:schemeClr val="accent2">
                  <a:lumMod val="75000"/>
                </a:schemeClr>
              </a:solidFill>
              <a:latin typeface="Perpetua Titling MT" panose="02020502060505020804" pitchFamily="18" charset="0"/>
            </a:endParaRPr>
          </a:p>
        </p:txBody>
      </p:sp>
    </p:spTree>
    <p:extLst>
      <p:ext uri="{BB962C8B-B14F-4D97-AF65-F5344CB8AC3E}">
        <p14:creationId xmlns:p14="http://schemas.microsoft.com/office/powerpoint/2010/main" val="73933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5" name="Picture 14">
            <a:extLst>
              <a:ext uri="{FF2B5EF4-FFF2-40B4-BE49-F238E27FC236}">
                <a16:creationId xmlns:a16="http://schemas.microsoft.com/office/drawing/2014/main" id="{9FC34CB5-B111-0572-ABE5-02E2098E49B7}"/>
              </a:ext>
            </a:extLst>
          </p:cNvPr>
          <p:cNvPicPr>
            <a:picLocks noChangeAspect="1"/>
          </p:cNvPicPr>
          <p:nvPr/>
        </p:nvPicPr>
        <p:blipFill>
          <a:blip r:embed="rId2"/>
          <a:stretch>
            <a:fillRect/>
          </a:stretch>
        </p:blipFill>
        <p:spPr>
          <a:xfrm>
            <a:off x="686225" y="2124787"/>
            <a:ext cx="7023100" cy="698500"/>
          </a:xfrm>
          <a:prstGeom prst="rect">
            <a:avLst/>
          </a:prstGeom>
        </p:spPr>
      </p:pic>
      <p:sp>
        <p:nvSpPr>
          <p:cNvPr id="13" name="Content Placeholder 2">
            <a:extLst>
              <a:ext uri="{FF2B5EF4-FFF2-40B4-BE49-F238E27FC236}">
                <a16:creationId xmlns:a16="http://schemas.microsoft.com/office/drawing/2014/main" id="{07C2F68A-112C-4A28-8DAF-9ED5C24DA6C4}"/>
              </a:ext>
            </a:extLst>
          </p:cNvPr>
          <p:cNvSpPr txBox="1">
            <a:spLocks/>
          </p:cNvSpPr>
          <p:nvPr/>
        </p:nvSpPr>
        <p:spPr>
          <a:xfrm>
            <a:off x="686225" y="833281"/>
            <a:ext cx="10570354" cy="430887"/>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200" dirty="0">
                <a:solidFill>
                  <a:schemeClr val="accent2">
                    <a:lumMod val="75000"/>
                  </a:schemeClr>
                </a:solidFill>
                <a:latin typeface="Perpetua Titling MT" panose="02020502060505020804" pitchFamily="18" charset="0"/>
              </a:rPr>
              <a:t>Histograms: market segment, meal, and customer type</a:t>
            </a:r>
          </a:p>
        </p:txBody>
      </p:sp>
      <p:pic>
        <p:nvPicPr>
          <p:cNvPr id="5" name="Picture 4">
            <a:extLst>
              <a:ext uri="{FF2B5EF4-FFF2-40B4-BE49-F238E27FC236}">
                <a16:creationId xmlns:a16="http://schemas.microsoft.com/office/drawing/2014/main" id="{DE708A37-AA33-4424-2856-D2DEB5520AF6}"/>
              </a:ext>
            </a:extLst>
          </p:cNvPr>
          <p:cNvPicPr>
            <a:picLocks noChangeAspect="1"/>
          </p:cNvPicPr>
          <p:nvPr/>
        </p:nvPicPr>
        <p:blipFill>
          <a:blip r:embed="rId3"/>
          <a:stretch>
            <a:fillRect/>
          </a:stretch>
        </p:blipFill>
        <p:spPr>
          <a:xfrm>
            <a:off x="336688" y="2836992"/>
            <a:ext cx="8180342" cy="3032131"/>
          </a:xfrm>
          <a:prstGeom prst="rect">
            <a:avLst/>
          </a:prstGeom>
        </p:spPr>
      </p:pic>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8392092" y="2258457"/>
            <a:ext cx="3758262" cy="2587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Change market segment to categorical</a:t>
            </a:r>
          </a:p>
          <a:p>
            <a:r>
              <a:rPr lang="en-US" sz="1800" b="1" dirty="0"/>
              <a:t>Observations:</a:t>
            </a:r>
          </a:p>
          <a:p>
            <a:pPr lvl="1"/>
            <a:r>
              <a:rPr lang="en-US" sz="1400" b="1" dirty="0"/>
              <a:t>Groups</a:t>
            </a:r>
            <a:r>
              <a:rPr lang="en-US" sz="1400" dirty="0"/>
              <a:t> have the highest cancellation ratio</a:t>
            </a:r>
          </a:p>
          <a:p>
            <a:pPr lvl="1"/>
            <a:r>
              <a:rPr lang="en-US" sz="1400" b="1" dirty="0"/>
              <a:t>FB</a:t>
            </a:r>
            <a:r>
              <a:rPr lang="en-US" sz="1400" dirty="0"/>
              <a:t> has more cancellations than non-cancellations</a:t>
            </a:r>
          </a:p>
          <a:p>
            <a:pPr lvl="1"/>
            <a:r>
              <a:rPr lang="en-US" sz="1400" dirty="0"/>
              <a:t>Transient has the highest cancellation ratio out of customer type</a:t>
            </a:r>
          </a:p>
        </p:txBody>
      </p:sp>
      <p:grpSp>
        <p:nvGrpSpPr>
          <p:cNvPr id="16" name="Group 15">
            <a:extLst>
              <a:ext uri="{FF2B5EF4-FFF2-40B4-BE49-F238E27FC236}">
                <a16:creationId xmlns:a16="http://schemas.microsoft.com/office/drawing/2014/main" id="{83060455-D3D6-40E0-B863-A7E1C4FB98DA}"/>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7" name="Freeform: Shape 16">
              <a:extLst>
                <a:ext uri="{FF2B5EF4-FFF2-40B4-BE49-F238E27FC236}">
                  <a16:creationId xmlns:a16="http://schemas.microsoft.com/office/drawing/2014/main" id="{7BF60C5C-9CF6-47E1-8857-C5508B1FF935}"/>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8" name="Freeform: Shape 17">
              <a:extLst>
                <a:ext uri="{FF2B5EF4-FFF2-40B4-BE49-F238E27FC236}">
                  <a16:creationId xmlns:a16="http://schemas.microsoft.com/office/drawing/2014/main" id="{68EEA3C3-1A4C-4C29-83F1-42FF3B656AB4}"/>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9" name="Freeform: Shape 18">
              <a:extLst>
                <a:ext uri="{FF2B5EF4-FFF2-40B4-BE49-F238E27FC236}">
                  <a16:creationId xmlns:a16="http://schemas.microsoft.com/office/drawing/2014/main" id="{69099EEC-9364-4BFE-B487-C434F430144F}"/>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20" name="Freeform: Shape 19">
              <a:extLst>
                <a:ext uri="{FF2B5EF4-FFF2-40B4-BE49-F238E27FC236}">
                  <a16:creationId xmlns:a16="http://schemas.microsoft.com/office/drawing/2014/main" id="{0E448C33-ACA9-462F-8D66-EA92CC865A27}"/>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1" name="Freeform: Shape 20">
              <a:extLst>
                <a:ext uri="{FF2B5EF4-FFF2-40B4-BE49-F238E27FC236}">
                  <a16:creationId xmlns:a16="http://schemas.microsoft.com/office/drawing/2014/main" id="{32273B4A-4316-42EB-9399-13B0BDA0B7CD}"/>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12793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C8A9483-66D8-52C4-8B9F-CA17BFD2F9D3}"/>
              </a:ext>
            </a:extLst>
          </p:cNvPr>
          <p:cNvSpPr>
            <a:spLocks noGrp="1"/>
          </p:cNvSpPr>
          <p:nvPr>
            <p:ph idx="1"/>
          </p:nvPr>
        </p:nvSpPr>
        <p:spPr>
          <a:xfrm>
            <a:off x="1011936" y="1463040"/>
            <a:ext cx="10168128" cy="431786"/>
          </a:xfrm>
        </p:spPr>
        <p:txBody>
          <a:bodyPr>
            <a:normAutofit/>
          </a:bodyPr>
          <a:lstStyle/>
          <a:p>
            <a:r>
              <a:rPr lang="en-US" sz="2200" dirty="0"/>
              <a:t> ADR per Month and Hotel</a:t>
            </a:r>
          </a:p>
          <a:p>
            <a:endParaRPr lang="en-US" sz="2200" dirty="0"/>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7842255" y="2276856"/>
            <a:ext cx="4246509" cy="3312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July, August and September Resort Hotel has much </a:t>
            </a:r>
            <a:r>
              <a:rPr lang="en-US" sz="1800" b="1" i="0" dirty="0">
                <a:effectLst/>
                <a:latin typeface="Calibri" panose="020F0502020204030204" pitchFamily="34" charset="0"/>
                <a:cs typeface="Calibri" panose="020F0502020204030204" pitchFamily="34" charset="0"/>
              </a:rPr>
              <a:t>higher prices </a:t>
            </a:r>
            <a:r>
              <a:rPr lang="en-US" sz="1800" b="0" i="0" dirty="0">
                <a:effectLst/>
                <a:latin typeface="Calibri" panose="020F0502020204030204" pitchFamily="34" charset="0"/>
                <a:cs typeface="Calibri" panose="020F0502020204030204" pitchFamily="34" charset="0"/>
              </a:rPr>
              <a:t>and peaks</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It drops and has lower prices than City Hotel from September until June</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City Hotel has a much </a:t>
            </a:r>
            <a:r>
              <a:rPr lang="en-US" sz="1800" b="1" i="0" dirty="0">
                <a:effectLst/>
                <a:latin typeface="Calibri" panose="020F0502020204030204" pitchFamily="34" charset="0"/>
                <a:cs typeface="Calibri" panose="020F0502020204030204" pitchFamily="34" charset="0"/>
              </a:rPr>
              <a:t>more constant </a:t>
            </a:r>
            <a:r>
              <a:rPr lang="en-US" sz="1800" b="0" i="0" dirty="0">
                <a:effectLst/>
                <a:latin typeface="Calibri" panose="020F0502020204030204" pitchFamily="34" charset="0"/>
                <a:cs typeface="Calibri" panose="020F0502020204030204" pitchFamily="34" charset="0"/>
              </a:rPr>
              <a:t>price.</a:t>
            </a:r>
          </a:p>
          <a:p>
            <a:pPr algn="l">
              <a:buFont typeface="Arial" panose="020B0604020202020204" pitchFamily="34" charset="0"/>
              <a:buChar char="•"/>
            </a:pPr>
            <a:r>
              <a:rPr lang="en-US" sz="1800" dirty="0">
                <a:latin typeface="Calibri" panose="020F0502020204030204" pitchFamily="34" charset="0"/>
                <a:cs typeface="Calibri" panose="020F0502020204030204" pitchFamily="34" charset="0"/>
              </a:rPr>
              <a:t>However, </a:t>
            </a:r>
            <a:r>
              <a:rPr lang="en-US" sz="1800" b="1" dirty="0">
                <a:latin typeface="Calibri" panose="020F0502020204030204" pitchFamily="34" charset="0"/>
                <a:cs typeface="Calibri" panose="020F0502020204030204" pitchFamily="34" charset="0"/>
              </a:rPr>
              <a:t>highest cancellation </a:t>
            </a:r>
            <a:r>
              <a:rPr lang="en-US" sz="1800" dirty="0">
                <a:latin typeface="Calibri" panose="020F0502020204030204" pitchFamily="34" charset="0"/>
                <a:cs typeface="Calibri" panose="020F0502020204030204" pitchFamily="34" charset="0"/>
              </a:rPr>
              <a:t>ratio was in </a:t>
            </a:r>
            <a:r>
              <a:rPr lang="en-US" sz="1800" b="1" dirty="0">
                <a:latin typeface="Calibri" panose="020F0502020204030204" pitchFamily="34" charset="0"/>
                <a:cs typeface="Calibri" panose="020F0502020204030204" pitchFamily="34" charset="0"/>
              </a:rPr>
              <a:t>June</a:t>
            </a:r>
            <a:r>
              <a:rPr lang="en-US" sz="1800" dirty="0">
                <a:latin typeface="Calibri" panose="020F0502020204030204" pitchFamily="34" charset="0"/>
                <a:cs typeface="Calibri" panose="020F0502020204030204" pitchFamily="34" charset="0"/>
              </a:rPr>
              <a:t>, when price is increasing</a:t>
            </a:r>
            <a:endParaRPr lang="en-US" sz="1800" b="0" i="0" dirty="0">
              <a:effectLst/>
              <a:latin typeface="Calibri" panose="020F0502020204030204" pitchFamily="34" charset="0"/>
              <a:cs typeface="Calibri" panose="020F0502020204030204" pitchFamily="34" charset="0"/>
            </a:endParaRPr>
          </a:p>
        </p:txBody>
      </p:sp>
      <p:pic>
        <p:nvPicPr>
          <p:cNvPr id="7" name="Picture 6" descr="A graph with blue and orange lines&#10;&#10;Description automatically generated">
            <a:extLst>
              <a:ext uri="{FF2B5EF4-FFF2-40B4-BE49-F238E27FC236}">
                <a16:creationId xmlns:a16="http://schemas.microsoft.com/office/drawing/2014/main" id="{98BC0DA2-EFE7-7A59-7940-C41E699374D3}"/>
              </a:ext>
            </a:extLst>
          </p:cNvPr>
          <p:cNvPicPr>
            <a:picLocks noChangeAspect="1"/>
          </p:cNvPicPr>
          <p:nvPr/>
        </p:nvPicPr>
        <p:blipFill>
          <a:blip r:embed="rId2"/>
          <a:stretch>
            <a:fillRect/>
          </a:stretch>
        </p:blipFill>
        <p:spPr>
          <a:xfrm>
            <a:off x="283926" y="2127587"/>
            <a:ext cx="7548159" cy="3882626"/>
          </a:xfrm>
          <a:prstGeom prst="rect">
            <a:avLst/>
          </a:prstGeom>
        </p:spPr>
      </p:pic>
      <p:grpSp>
        <p:nvGrpSpPr>
          <p:cNvPr id="11" name="Group 10">
            <a:extLst>
              <a:ext uri="{FF2B5EF4-FFF2-40B4-BE49-F238E27FC236}">
                <a16:creationId xmlns:a16="http://schemas.microsoft.com/office/drawing/2014/main" id="{2A952687-BFE7-4B35-B85E-A8DF86F0C51D}"/>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3" name="Freeform: Shape 12">
              <a:extLst>
                <a:ext uri="{FF2B5EF4-FFF2-40B4-BE49-F238E27FC236}">
                  <a16:creationId xmlns:a16="http://schemas.microsoft.com/office/drawing/2014/main" id="{B8E7D137-AC1B-477C-A922-001C4B3BF581}"/>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5" name="Freeform: Shape 14">
              <a:extLst>
                <a:ext uri="{FF2B5EF4-FFF2-40B4-BE49-F238E27FC236}">
                  <a16:creationId xmlns:a16="http://schemas.microsoft.com/office/drawing/2014/main" id="{A7699835-7888-4267-84A8-3766A46B7A42}"/>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6" name="Freeform: Shape 15">
              <a:extLst>
                <a:ext uri="{FF2B5EF4-FFF2-40B4-BE49-F238E27FC236}">
                  <a16:creationId xmlns:a16="http://schemas.microsoft.com/office/drawing/2014/main" id="{C60283A4-75BE-4391-AF43-AC20060403CF}"/>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7" name="Freeform: Shape 16">
              <a:extLst>
                <a:ext uri="{FF2B5EF4-FFF2-40B4-BE49-F238E27FC236}">
                  <a16:creationId xmlns:a16="http://schemas.microsoft.com/office/drawing/2014/main" id="{AF8687E8-90F7-43EF-B132-47A3E1B75F9C}"/>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8" name="Freeform: Shape 17">
              <a:extLst>
                <a:ext uri="{FF2B5EF4-FFF2-40B4-BE49-F238E27FC236}">
                  <a16:creationId xmlns:a16="http://schemas.microsoft.com/office/drawing/2014/main" id="{B799DBEB-67CD-4972-A368-1CCD3AE4A361}"/>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0" name="Content Placeholder 2">
            <a:extLst>
              <a:ext uri="{FF2B5EF4-FFF2-40B4-BE49-F238E27FC236}">
                <a16:creationId xmlns:a16="http://schemas.microsoft.com/office/drawing/2014/main" id="{B1B21AC9-70D1-4976-B2B7-7A3E2B0E64CC}"/>
              </a:ext>
            </a:extLst>
          </p:cNvPr>
          <p:cNvSpPr txBox="1">
            <a:spLocks/>
          </p:cNvSpPr>
          <p:nvPr/>
        </p:nvSpPr>
        <p:spPr>
          <a:xfrm>
            <a:off x="686225" y="634410"/>
            <a:ext cx="9615169" cy="82863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Visuals using line plots</a:t>
            </a:r>
          </a:p>
          <a:p>
            <a:pPr marL="0" indent="0">
              <a:lnSpc>
                <a:spcPct val="100000"/>
              </a:lnSpc>
              <a:spcBef>
                <a:spcPts val="0"/>
              </a:spcBef>
              <a:buNone/>
            </a:pPr>
            <a:r>
              <a:rPr lang="en-US" sz="1400" dirty="0">
                <a:solidFill>
                  <a:schemeClr val="accent2">
                    <a:lumMod val="75000"/>
                  </a:schemeClr>
                </a:solidFill>
                <a:latin typeface="Perpetua Titling MT" panose="02020502060505020804" pitchFamily="18" charset="0"/>
              </a:rPr>
              <a:t>Hotel vs resort: </a:t>
            </a:r>
            <a:r>
              <a:rPr lang="en-US" sz="1400" dirty="0" err="1">
                <a:solidFill>
                  <a:schemeClr val="accent2">
                    <a:lumMod val="75000"/>
                  </a:schemeClr>
                </a:solidFill>
                <a:latin typeface="Perpetua Titling MT" panose="02020502060505020804" pitchFamily="18" charset="0"/>
              </a:rPr>
              <a:t>adr</a:t>
            </a:r>
            <a:r>
              <a:rPr lang="en-US" sz="1400" dirty="0">
                <a:solidFill>
                  <a:schemeClr val="accent2">
                    <a:lumMod val="75000"/>
                  </a:schemeClr>
                </a:solidFill>
                <a:latin typeface="Perpetua Titling MT" panose="02020502060505020804" pitchFamily="18" charset="0"/>
              </a:rPr>
              <a:t> per month</a:t>
            </a:r>
            <a:endParaRPr lang="en-US" sz="900" dirty="0">
              <a:solidFill>
                <a:schemeClr val="accent2">
                  <a:lumMod val="75000"/>
                </a:schemeClr>
              </a:solidFill>
              <a:latin typeface="Perpetua Titling MT" panose="02020502060505020804" pitchFamily="18" charset="0"/>
            </a:endParaRPr>
          </a:p>
        </p:txBody>
      </p:sp>
    </p:spTree>
    <p:extLst>
      <p:ext uri="{BB962C8B-B14F-4D97-AF65-F5344CB8AC3E}">
        <p14:creationId xmlns:p14="http://schemas.microsoft.com/office/powerpoint/2010/main" val="2391040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7380438" y="2423160"/>
            <a:ext cx="4246509" cy="2011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Low number of repeated guests</a:t>
            </a:r>
          </a:p>
          <a:p>
            <a:pPr algn="l">
              <a:buFont typeface="Arial" panose="020B0604020202020204" pitchFamily="34" charset="0"/>
              <a:buChar char="•"/>
            </a:pPr>
            <a:r>
              <a:rPr lang="en-US" sz="1800" b="1" i="0" dirty="0">
                <a:effectLst/>
                <a:latin typeface="Calibri" panose="020F0502020204030204" pitchFamily="34" charset="0"/>
                <a:cs typeface="Calibri" panose="020F0502020204030204" pitchFamily="34" charset="0"/>
              </a:rPr>
              <a:t>Repeated guest </a:t>
            </a:r>
            <a:r>
              <a:rPr lang="en-US" sz="1800" b="0" i="0" dirty="0">
                <a:effectLst/>
                <a:latin typeface="Calibri" panose="020F0502020204030204" pitchFamily="34" charset="0"/>
                <a:cs typeface="Calibri" panose="020F0502020204030204" pitchFamily="34" charset="0"/>
              </a:rPr>
              <a:t>have a </a:t>
            </a:r>
            <a:r>
              <a:rPr lang="en-US" sz="1800" b="1" i="0" dirty="0">
                <a:effectLst/>
                <a:latin typeface="Calibri" panose="020F0502020204030204" pitchFamily="34" charset="0"/>
                <a:cs typeface="Calibri" panose="020F0502020204030204" pitchFamily="34" charset="0"/>
              </a:rPr>
              <a:t>low cancellation </a:t>
            </a:r>
            <a:r>
              <a:rPr lang="en-US" sz="1800" b="0" i="0" dirty="0">
                <a:effectLst/>
                <a:latin typeface="Calibri" panose="020F0502020204030204" pitchFamily="34" charset="0"/>
                <a:cs typeface="Calibri" panose="020F0502020204030204" pitchFamily="34" charset="0"/>
              </a:rPr>
              <a:t>ratio</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If they had a cancellation already, it is more likely that they will cancel again</a:t>
            </a:r>
          </a:p>
        </p:txBody>
      </p:sp>
      <p:pic>
        <p:nvPicPr>
          <p:cNvPr id="5" name="Picture 4" descr="A comparison of a graph&#10;&#10;Description automatically generated">
            <a:extLst>
              <a:ext uri="{FF2B5EF4-FFF2-40B4-BE49-F238E27FC236}">
                <a16:creationId xmlns:a16="http://schemas.microsoft.com/office/drawing/2014/main" id="{B0F3FC14-57B2-7220-3CA3-3EC3ED9E57F0}"/>
              </a:ext>
            </a:extLst>
          </p:cNvPr>
          <p:cNvPicPr>
            <a:picLocks noChangeAspect="1"/>
          </p:cNvPicPr>
          <p:nvPr/>
        </p:nvPicPr>
        <p:blipFill>
          <a:blip r:embed="rId2"/>
          <a:stretch>
            <a:fillRect/>
          </a:stretch>
        </p:blipFill>
        <p:spPr>
          <a:xfrm>
            <a:off x="565053" y="2112834"/>
            <a:ext cx="6727253" cy="3831216"/>
          </a:xfrm>
          <a:prstGeom prst="rect">
            <a:avLst/>
          </a:prstGeom>
        </p:spPr>
      </p:pic>
      <p:grpSp>
        <p:nvGrpSpPr>
          <p:cNvPr id="11" name="Group 10">
            <a:extLst>
              <a:ext uri="{FF2B5EF4-FFF2-40B4-BE49-F238E27FC236}">
                <a16:creationId xmlns:a16="http://schemas.microsoft.com/office/drawing/2014/main" id="{56EF4643-78CF-4381-9433-BD2FE3C0C594}"/>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3" name="Freeform: Shape 12">
              <a:extLst>
                <a:ext uri="{FF2B5EF4-FFF2-40B4-BE49-F238E27FC236}">
                  <a16:creationId xmlns:a16="http://schemas.microsoft.com/office/drawing/2014/main" id="{316ADC57-AF55-4141-ACB1-301F1817CFEC}"/>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5" name="Freeform: Shape 14">
              <a:extLst>
                <a:ext uri="{FF2B5EF4-FFF2-40B4-BE49-F238E27FC236}">
                  <a16:creationId xmlns:a16="http://schemas.microsoft.com/office/drawing/2014/main" id="{B9130885-B1E1-4D7B-9C29-6102C62B6A28}"/>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6" name="Freeform: Shape 15">
              <a:extLst>
                <a:ext uri="{FF2B5EF4-FFF2-40B4-BE49-F238E27FC236}">
                  <a16:creationId xmlns:a16="http://schemas.microsoft.com/office/drawing/2014/main" id="{C129DCB0-4E25-4849-BCC5-854BA8BD01FF}"/>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7" name="Freeform: Shape 16">
              <a:extLst>
                <a:ext uri="{FF2B5EF4-FFF2-40B4-BE49-F238E27FC236}">
                  <a16:creationId xmlns:a16="http://schemas.microsoft.com/office/drawing/2014/main" id="{91B5B464-F370-4CFE-8E25-4F2B54CC2398}"/>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8" name="Freeform: Shape 17">
              <a:extLst>
                <a:ext uri="{FF2B5EF4-FFF2-40B4-BE49-F238E27FC236}">
                  <a16:creationId xmlns:a16="http://schemas.microsoft.com/office/drawing/2014/main" id="{1AA1C1BE-1E75-4D53-B11E-8526D5395B2D}"/>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19" name="Content Placeholder 2">
            <a:extLst>
              <a:ext uri="{FF2B5EF4-FFF2-40B4-BE49-F238E27FC236}">
                <a16:creationId xmlns:a16="http://schemas.microsoft.com/office/drawing/2014/main" id="{202750C1-6770-4394-B785-BFED09C1CCE3}"/>
              </a:ext>
            </a:extLst>
          </p:cNvPr>
          <p:cNvSpPr txBox="1">
            <a:spLocks/>
          </p:cNvSpPr>
          <p:nvPr/>
        </p:nvSpPr>
        <p:spPr>
          <a:xfrm>
            <a:off x="686225" y="634410"/>
            <a:ext cx="9615169" cy="82863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histograms</a:t>
            </a:r>
          </a:p>
          <a:p>
            <a:pPr marL="0" indent="0">
              <a:lnSpc>
                <a:spcPct val="100000"/>
              </a:lnSpc>
              <a:spcBef>
                <a:spcPts val="0"/>
              </a:spcBef>
              <a:buNone/>
            </a:pPr>
            <a:r>
              <a:rPr lang="en-US" sz="1400" dirty="0">
                <a:solidFill>
                  <a:schemeClr val="accent2">
                    <a:lumMod val="75000"/>
                  </a:schemeClr>
                </a:solidFill>
                <a:latin typeface="Perpetua Titling MT" panose="02020502060505020804" pitchFamily="18" charset="0"/>
              </a:rPr>
              <a:t>cancellation counts: repeated guests and previous cancellations</a:t>
            </a:r>
            <a:endParaRPr lang="en-US" sz="900" dirty="0">
              <a:solidFill>
                <a:schemeClr val="accent2">
                  <a:lumMod val="75000"/>
                </a:schemeClr>
              </a:solidFill>
              <a:latin typeface="Perpetua Titling MT" panose="02020502060505020804" pitchFamily="18" charset="0"/>
            </a:endParaRPr>
          </a:p>
        </p:txBody>
      </p:sp>
    </p:spTree>
    <p:extLst>
      <p:ext uri="{BB962C8B-B14F-4D97-AF65-F5344CB8AC3E}">
        <p14:creationId xmlns:p14="http://schemas.microsoft.com/office/powerpoint/2010/main" val="171869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144394" y="2504472"/>
            <a:ext cx="4246509" cy="3312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Cancellation </a:t>
            </a:r>
            <a:r>
              <a:rPr lang="en-US" sz="1800" b="1" i="0" dirty="0">
                <a:effectLst/>
                <a:latin typeface="Calibri" panose="020F0502020204030204" pitchFamily="34" charset="0"/>
                <a:cs typeface="Calibri" panose="020F0502020204030204" pitchFamily="34" charset="0"/>
              </a:rPr>
              <a:t>correlates the most </a:t>
            </a:r>
            <a:r>
              <a:rPr lang="en-US" sz="1800" b="0" i="0" dirty="0">
                <a:effectLst/>
                <a:latin typeface="Calibri" panose="020F0502020204030204" pitchFamily="34" charset="0"/>
                <a:cs typeface="Calibri" panose="020F0502020204030204" pitchFamily="34" charset="0"/>
              </a:rPr>
              <a:t>with </a:t>
            </a:r>
            <a:r>
              <a:rPr lang="en-US" sz="1800" b="0" i="0" dirty="0" err="1">
                <a:effectLst/>
                <a:latin typeface="Calibri" panose="020F0502020204030204" pitchFamily="34" charset="0"/>
                <a:cs typeface="Calibri" panose="020F0502020204030204" pitchFamily="34" charset="0"/>
              </a:rPr>
              <a:t>lead_time</a:t>
            </a:r>
            <a:r>
              <a:rPr lang="en-US" sz="1800" b="0" i="0" dirty="0">
                <a:effectLst/>
                <a:latin typeface="Calibri" panose="020F0502020204030204" pitchFamily="34" charset="0"/>
                <a:cs typeface="Calibri" panose="020F0502020204030204" pitchFamily="34" charset="0"/>
              </a:rPr>
              <a:t> (</a:t>
            </a:r>
            <a:r>
              <a:rPr lang="en-US" sz="1800" b="1" i="0" dirty="0">
                <a:effectLst/>
                <a:latin typeface="Calibri" panose="020F0502020204030204" pitchFamily="34" charset="0"/>
                <a:cs typeface="Calibri" panose="020F0502020204030204" pitchFamily="34" charset="0"/>
              </a:rPr>
              <a:t>0.29</a:t>
            </a:r>
            <a:r>
              <a:rPr lang="en-US" sz="1800" b="0" i="0" dirty="0">
                <a:effectLst/>
                <a:latin typeface="Calibri" panose="020F0502020204030204" pitchFamily="34" charset="0"/>
                <a:cs typeface="Calibri" panose="020F0502020204030204" pitchFamily="34" charset="0"/>
              </a:rPr>
              <a:t>), followed by </a:t>
            </a:r>
            <a:r>
              <a:rPr lang="en-US" sz="1800" b="0" i="0" dirty="0" err="1">
                <a:effectLst/>
                <a:latin typeface="Calibri" panose="020F0502020204030204" pitchFamily="34" charset="0"/>
                <a:cs typeface="Calibri" panose="020F0502020204030204" pitchFamily="34" charset="0"/>
              </a:rPr>
              <a:t>previous_cancellation</a:t>
            </a:r>
            <a:r>
              <a:rPr lang="en-US" sz="1800" b="0" i="0" dirty="0">
                <a:effectLst/>
                <a:latin typeface="Calibri" panose="020F0502020204030204" pitchFamily="34" charset="0"/>
                <a:cs typeface="Calibri" panose="020F0502020204030204" pitchFamily="34" charset="0"/>
              </a:rPr>
              <a:t> and </a:t>
            </a:r>
            <a:r>
              <a:rPr lang="en-US" sz="1800" b="0" i="0" dirty="0" err="1">
                <a:effectLst/>
                <a:latin typeface="Calibri" panose="020F0502020204030204" pitchFamily="34" charset="0"/>
                <a:cs typeface="Calibri" panose="020F0502020204030204" pitchFamily="34" charset="0"/>
              </a:rPr>
              <a:t>market_segment</a:t>
            </a:r>
            <a:r>
              <a:rPr lang="en-US" sz="1800" b="0" i="0" dirty="0">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sz="1800" b="0" i="0" dirty="0" err="1">
                <a:effectLst/>
                <a:latin typeface="Calibri" panose="020F0502020204030204" pitchFamily="34" charset="0"/>
                <a:cs typeface="Calibri" panose="020F0502020204030204" pitchFamily="34" charset="0"/>
              </a:rPr>
              <a:t>is_repeated_guest</a:t>
            </a:r>
            <a:r>
              <a:rPr lang="en-US" sz="1800" b="0" i="0" dirty="0">
                <a:effectLst/>
                <a:latin typeface="Calibri" panose="020F0502020204030204" pitchFamily="34" charset="0"/>
                <a:cs typeface="Calibri" panose="020F0502020204030204" pitchFamily="34" charset="0"/>
              </a:rPr>
              <a:t> correlates the most with previous cancellations, followed by adults and </a:t>
            </a:r>
            <a:r>
              <a:rPr lang="en-US" sz="1800" b="0" i="0" dirty="0" err="1">
                <a:effectLst/>
                <a:latin typeface="Calibri" panose="020F0502020204030204" pitchFamily="34" charset="0"/>
                <a:cs typeface="Calibri" panose="020F0502020204030204" pitchFamily="34" charset="0"/>
              </a:rPr>
              <a:t>adr</a:t>
            </a:r>
            <a:r>
              <a:rPr lang="en-US" sz="1800" b="0" i="0" dirty="0">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sz="1800" b="0" i="0" dirty="0" err="1">
                <a:effectLst/>
                <a:latin typeface="Calibri" panose="020F0502020204030204" pitchFamily="34" charset="0"/>
                <a:cs typeface="Calibri" panose="020F0502020204030204" pitchFamily="34" charset="0"/>
              </a:rPr>
              <a:t>arrival_date_year</a:t>
            </a:r>
            <a:r>
              <a:rPr lang="en-US" sz="1800" b="0" i="0" dirty="0">
                <a:effectLst/>
                <a:latin typeface="Calibri" panose="020F0502020204030204" pitchFamily="34" charset="0"/>
                <a:cs typeface="Calibri" panose="020F0502020204030204" pitchFamily="34" charset="0"/>
              </a:rPr>
              <a:t> and </a:t>
            </a:r>
            <a:r>
              <a:rPr lang="en-US" sz="1800" b="0" i="0" dirty="0" err="1">
                <a:effectLst/>
                <a:latin typeface="Calibri" panose="020F0502020204030204" pitchFamily="34" charset="0"/>
                <a:cs typeface="Calibri" panose="020F0502020204030204" pitchFamily="34" charset="0"/>
              </a:rPr>
              <a:t>arrval_date_week_number</a:t>
            </a:r>
            <a:r>
              <a:rPr lang="en-US" sz="1800" b="0" i="0" dirty="0">
                <a:effectLst/>
                <a:latin typeface="Calibri" panose="020F0502020204030204" pitchFamily="34" charset="0"/>
                <a:cs typeface="Calibri" panose="020F0502020204030204" pitchFamily="34" charset="0"/>
              </a:rPr>
              <a:t> have also a high negative correlation (-</a:t>
            </a:r>
            <a:r>
              <a:rPr lang="en-US" sz="1800" b="1" i="0" dirty="0">
                <a:effectLst/>
                <a:latin typeface="Calibri" panose="020F0502020204030204" pitchFamily="34" charset="0"/>
                <a:cs typeface="Calibri" panose="020F0502020204030204" pitchFamily="34" charset="0"/>
              </a:rPr>
              <a:t>0.55</a:t>
            </a:r>
            <a:r>
              <a:rPr lang="en-US" sz="1800" b="0" i="0" dirty="0">
                <a:effectLst/>
                <a:latin typeface="Calibri" panose="020F0502020204030204" pitchFamily="34" charset="0"/>
                <a:cs typeface="Calibri" panose="020F0502020204030204" pitchFamily="34" charset="0"/>
              </a:rPr>
              <a:t>)</a:t>
            </a:r>
          </a:p>
        </p:txBody>
      </p:sp>
      <p:pic>
        <p:nvPicPr>
          <p:cNvPr id="9" name="Picture 8" descr="A colorful grid with black and white squares&#10;&#10;Description automatically generated with medium confidence">
            <a:extLst>
              <a:ext uri="{FF2B5EF4-FFF2-40B4-BE49-F238E27FC236}">
                <a16:creationId xmlns:a16="http://schemas.microsoft.com/office/drawing/2014/main" id="{0E977FF5-E78D-BC72-4251-26D833F6F960}"/>
              </a:ext>
            </a:extLst>
          </p:cNvPr>
          <p:cNvPicPr>
            <a:picLocks noChangeAspect="1"/>
          </p:cNvPicPr>
          <p:nvPr/>
        </p:nvPicPr>
        <p:blipFill>
          <a:blip r:embed="rId2"/>
          <a:stretch>
            <a:fillRect/>
          </a:stretch>
        </p:blipFill>
        <p:spPr>
          <a:xfrm>
            <a:off x="4731243" y="2056123"/>
            <a:ext cx="6346075" cy="3889306"/>
          </a:xfrm>
          <a:prstGeom prst="rect">
            <a:avLst/>
          </a:prstGeom>
        </p:spPr>
      </p:pic>
      <p:sp>
        <p:nvSpPr>
          <p:cNvPr id="13" name="Content Placeholder 2">
            <a:extLst>
              <a:ext uri="{FF2B5EF4-FFF2-40B4-BE49-F238E27FC236}">
                <a16:creationId xmlns:a16="http://schemas.microsoft.com/office/drawing/2014/main" id="{54DA8F93-9D81-417C-9E65-EB7823DA3925}"/>
              </a:ext>
            </a:extLst>
          </p:cNvPr>
          <p:cNvSpPr txBox="1">
            <a:spLocks/>
          </p:cNvSpPr>
          <p:nvPr/>
        </p:nvSpPr>
        <p:spPr>
          <a:xfrm>
            <a:off x="686225" y="787116"/>
            <a:ext cx="9615169" cy="52322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2">
                    <a:lumMod val="75000"/>
                  </a:schemeClr>
                </a:solidFill>
                <a:latin typeface="Perpetua Titling MT" panose="02020502060505020804" pitchFamily="18" charset="0"/>
              </a:rPr>
              <a:t>heat map: correlation between variables</a:t>
            </a:r>
            <a:endParaRPr lang="en-US" sz="1400" dirty="0">
              <a:solidFill>
                <a:schemeClr val="accent2">
                  <a:lumMod val="75000"/>
                </a:schemeClr>
              </a:solidFill>
              <a:latin typeface="Perpetua Titling MT" panose="02020502060505020804" pitchFamily="18" charset="0"/>
            </a:endParaRPr>
          </a:p>
        </p:txBody>
      </p:sp>
      <p:grpSp>
        <p:nvGrpSpPr>
          <p:cNvPr id="15" name="Group 14">
            <a:extLst>
              <a:ext uri="{FF2B5EF4-FFF2-40B4-BE49-F238E27FC236}">
                <a16:creationId xmlns:a16="http://schemas.microsoft.com/office/drawing/2014/main" id="{D7574E3F-52DE-4D9A-929F-68C60F35663D}"/>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6" name="Freeform: Shape 15">
              <a:extLst>
                <a:ext uri="{FF2B5EF4-FFF2-40B4-BE49-F238E27FC236}">
                  <a16:creationId xmlns:a16="http://schemas.microsoft.com/office/drawing/2014/main" id="{6CBDD83B-F8A0-47B2-9502-66D4E27CC308}"/>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7" name="Freeform: Shape 16">
              <a:extLst>
                <a:ext uri="{FF2B5EF4-FFF2-40B4-BE49-F238E27FC236}">
                  <a16:creationId xmlns:a16="http://schemas.microsoft.com/office/drawing/2014/main" id="{22531681-6F0B-4B06-9632-AA3989B20C7E}"/>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8" name="Freeform: Shape 17">
              <a:extLst>
                <a:ext uri="{FF2B5EF4-FFF2-40B4-BE49-F238E27FC236}">
                  <a16:creationId xmlns:a16="http://schemas.microsoft.com/office/drawing/2014/main" id="{7AE6A0C4-332A-45D5-823D-41D3E84D3D44}"/>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Exploratory Data Analysis</a:t>
              </a:r>
            </a:p>
          </p:txBody>
        </p:sp>
        <p:sp>
          <p:nvSpPr>
            <p:cNvPr id="19" name="Freeform: Shape 18">
              <a:extLst>
                <a:ext uri="{FF2B5EF4-FFF2-40B4-BE49-F238E27FC236}">
                  <a16:creationId xmlns:a16="http://schemas.microsoft.com/office/drawing/2014/main" id="{A0D884A5-05AE-43CE-B3A3-DFC731AEAC1A}"/>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0" name="Freeform: Shape 19">
              <a:extLst>
                <a:ext uri="{FF2B5EF4-FFF2-40B4-BE49-F238E27FC236}">
                  <a16:creationId xmlns:a16="http://schemas.microsoft.com/office/drawing/2014/main" id="{9534A51A-CB60-4EA7-A287-76BA0D39203D}"/>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397242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D319918A-31A1-25C6-526D-75ACFB4D0DA0}"/>
              </a:ext>
            </a:extLst>
          </p:cNvPr>
          <p:cNvSpPr txBox="1">
            <a:spLocks/>
          </p:cNvSpPr>
          <p:nvPr/>
        </p:nvSpPr>
        <p:spPr>
          <a:xfrm>
            <a:off x="626850" y="2318897"/>
            <a:ext cx="4246509" cy="1161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dirty="0">
                <a:latin typeface="Calibri" panose="020F0502020204030204" pitchFamily="34" charset="0"/>
                <a:cs typeface="Calibri" panose="020F0502020204030204" pitchFamily="34" charset="0"/>
              </a:rPr>
              <a:t>First.</a:t>
            </a:r>
            <a:endParaRPr lang="en-US" sz="1800"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We convert all variables into categorical</a:t>
            </a:r>
          </a:p>
          <a:p>
            <a:pPr algn="l">
              <a:buFont typeface="Arial" panose="020B0604020202020204" pitchFamily="34" charset="0"/>
              <a:buChar char="•"/>
            </a:pPr>
            <a:r>
              <a:rPr lang="en-US" sz="1800" dirty="0">
                <a:latin typeface="Calibri" panose="020F0502020204030204" pitchFamily="34" charset="0"/>
                <a:cs typeface="Calibri" panose="020F0502020204030204" pitchFamily="34" charset="0"/>
              </a:rPr>
              <a:t>Make sure there is no missing values</a:t>
            </a:r>
            <a:endParaRPr lang="en-US" sz="1800" b="0" i="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3E2C5E-3EC3-1DD2-1AD0-1F9DF8F98969}"/>
              </a:ext>
            </a:extLst>
          </p:cNvPr>
          <p:cNvPicPr>
            <a:picLocks noChangeAspect="1"/>
          </p:cNvPicPr>
          <p:nvPr/>
        </p:nvPicPr>
        <p:blipFill>
          <a:blip r:embed="rId2"/>
          <a:stretch>
            <a:fillRect/>
          </a:stretch>
        </p:blipFill>
        <p:spPr>
          <a:xfrm>
            <a:off x="760280" y="3480185"/>
            <a:ext cx="7772400" cy="1690055"/>
          </a:xfrm>
          <a:prstGeom prst="rect">
            <a:avLst/>
          </a:prstGeom>
        </p:spPr>
      </p:pic>
      <p:grpSp>
        <p:nvGrpSpPr>
          <p:cNvPr id="11" name="Group 10">
            <a:extLst>
              <a:ext uri="{FF2B5EF4-FFF2-40B4-BE49-F238E27FC236}">
                <a16:creationId xmlns:a16="http://schemas.microsoft.com/office/drawing/2014/main" id="{38900A10-870D-45AE-94FD-CC6BE39881A3}"/>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3" name="Freeform: Shape 12">
              <a:extLst>
                <a:ext uri="{FF2B5EF4-FFF2-40B4-BE49-F238E27FC236}">
                  <a16:creationId xmlns:a16="http://schemas.microsoft.com/office/drawing/2014/main" id="{F8E6583A-FB5D-45B9-907D-872E1837FABD}"/>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5" name="Freeform: Shape 14">
              <a:extLst>
                <a:ext uri="{FF2B5EF4-FFF2-40B4-BE49-F238E27FC236}">
                  <a16:creationId xmlns:a16="http://schemas.microsoft.com/office/drawing/2014/main" id="{59671031-FE72-42D5-A33F-CE270A96B585}"/>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6" name="Freeform: Shape 15">
              <a:extLst>
                <a:ext uri="{FF2B5EF4-FFF2-40B4-BE49-F238E27FC236}">
                  <a16:creationId xmlns:a16="http://schemas.microsoft.com/office/drawing/2014/main" id="{3300A3DB-1021-47DF-A637-C612DBCCC198}"/>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7" name="Freeform: Shape 16">
              <a:extLst>
                <a:ext uri="{FF2B5EF4-FFF2-40B4-BE49-F238E27FC236}">
                  <a16:creationId xmlns:a16="http://schemas.microsoft.com/office/drawing/2014/main" id="{1CF578CA-3187-4DA3-B322-96DF533D0E84}"/>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Modeling</a:t>
              </a:r>
            </a:p>
          </p:txBody>
        </p:sp>
        <p:sp>
          <p:nvSpPr>
            <p:cNvPr id="18" name="Freeform: Shape 17">
              <a:extLst>
                <a:ext uri="{FF2B5EF4-FFF2-40B4-BE49-F238E27FC236}">
                  <a16:creationId xmlns:a16="http://schemas.microsoft.com/office/drawing/2014/main" id="{722F5FE5-7CA0-41AB-B2A1-043E756B1F9D}"/>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19" name="Content Placeholder 2">
            <a:extLst>
              <a:ext uri="{FF2B5EF4-FFF2-40B4-BE49-F238E27FC236}">
                <a16:creationId xmlns:a16="http://schemas.microsoft.com/office/drawing/2014/main" id="{490E2DAC-8FD0-4275-8F48-A168CA01221F}"/>
              </a:ext>
            </a:extLst>
          </p:cNvPr>
          <p:cNvSpPr txBox="1">
            <a:spLocks/>
          </p:cNvSpPr>
          <p:nvPr/>
        </p:nvSpPr>
        <p:spPr>
          <a:xfrm>
            <a:off x="686225" y="540894"/>
            <a:ext cx="9615169" cy="1015663"/>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linear regression</a:t>
            </a:r>
            <a:endParaRPr lang="en-US" sz="2400" dirty="0">
              <a:solidFill>
                <a:schemeClr val="accent2">
                  <a:lumMod val="75000"/>
                </a:schemeClr>
              </a:solidFill>
              <a:latin typeface="Perpetua Titling MT" panose="02020502060505020804" pitchFamily="18" charset="0"/>
            </a:endParaRPr>
          </a:p>
          <a:p>
            <a:pPr marL="0" indent="0">
              <a:lnSpc>
                <a:spcPct val="100000"/>
              </a:lnSpc>
              <a:spcBef>
                <a:spcPts val="0"/>
              </a:spcBef>
              <a:buNone/>
            </a:pPr>
            <a:r>
              <a:rPr lang="en-US" sz="1400" dirty="0">
                <a:solidFill>
                  <a:schemeClr val="accent2">
                    <a:lumMod val="75000"/>
                  </a:schemeClr>
                </a:solidFill>
                <a:latin typeface="Perpetua Titling MT" panose="02020502060505020804" pitchFamily="18" charset="0"/>
              </a:rPr>
              <a:t>a statistical method that models the relationship between a dependent variable and one or more independent variables by fitting a linear equation to the observed data</a:t>
            </a:r>
            <a:endParaRPr lang="en-US" sz="900" dirty="0">
              <a:solidFill>
                <a:schemeClr val="accent2">
                  <a:lumMod val="75000"/>
                </a:schemeClr>
              </a:solidFill>
              <a:latin typeface="Perpetua Titling MT" panose="02020502060505020804" pitchFamily="18" charset="0"/>
            </a:endParaRPr>
          </a:p>
        </p:txBody>
      </p:sp>
    </p:spTree>
    <p:extLst>
      <p:ext uri="{BB962C8B-B14F-4D97-AF65-F5344CB8AC3E}">
        <p14:creationId xmlns:p14="http://schemas.microsoft.com/office/powerpoint/2010/main" val="376311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FE8CE-D334-3DD8-952A-993EE56295FE}"/>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Summary</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Content Placeholder 2">
            <a:extLst>
              <a:ext uri="{FF2B5EF4-FFF2-40B4-BE49-F238E27FC236}">
                <a16:creationId xmlns:a16="http://schemas.microsoft.com/office/drawing/2014/main" id="{918D13B2-6509-EC46-7CEA-0098B7AEE5DD}"/>
              </a:ext>
            </a:extLst>
          </p:cNvPr>
          <p:cNvSpPr>
            <a:spLocks noGrp="1"/>
          </p:cNvSpPr>
          <p:nvPr>
            <p:ph idx="1"/>
          </p:nvPr>
        </p:nvSpPr>
        <p:spPr>
          <a:xfrm>
            <a:off x="4447308" y="591344"/>
            <a:ext cx="6906491" cy="5585619"/>
          </a:xfrm>
        </p:spPr>
        <p:txBody>
          <a:bodyPr anchor="ctr">
            <a:normAutofit/>
          </a:bodyPr>
          <a:lstStyle/>
          <a:p>
            <a:r>
              <a:rPr lang="en-US" sz="2600" dirty="0"/>
              <a:t>This data comes from an open hotel booking demand dataset from </a:t>
            </a:r>
            <a:r>
              <a:rPr lang="en-US" sz="2600" u="sng" dirty="0"/>
              <a:t>Antonio, Almeida and Nunes' article: Hotel Booking Demand Datasets</a:t>
            </a:r>
          </a:p>
          <a:p>
            <a:endParaRPr lang="en-US" sz="2600" dirty="0"/>
          </a:p>
          <a:p>
            <a:r>
              <a:rPr lang="en-US" sz="2600" dirty="0"/>
              <a:t>The article describes two datasets regarding hotel demand. One of the hotels (H1) is a </a:t>
            </a:r>
            <a:r>
              <a:rPr lang="en-US" sz="2600" b="1" dirty="0"/>
              <a:t>resort hotel </a:t>
            </a:r>
            <a:r>
              <a:rPr lang="en-US" sz="2600" dirty="0"/>
              <a:t>and the other is a </a:t>
            </a:r>
            <a:r>
              <a:rPr lang="en-US" sz="2600" b="1" dirty="0"/>
              <a:t>city hotel </a:t>
            </a:r>
            <a:r>
              <a:rPr lang="en-US" sz="2600" dirty="0"/>
              <a:t>(H2). Both datasets share the same structure, with </a:t>
            </a:r>
            <a:r>
              <a:rPr lang="en-US" sz="2600" b="1" dirty="0"/>
              <a:t>31</a:t>
            </a:r>
            <a:r>
              <a:rPr lang="en-US" sz="2600" dirty="0"/>
              <a:t> variables describing the </a:t>
            </a:r>
            <a:r>
              <a:rPr lang="en-US" sz="2600" b="1" dirty="0"/>
              <a:t>40,060</a:t>
            </a:r>
            <a:r>
              <a:rPr lang="en-US" sz="2600" dirty="0"/>
              <a:t> observations of H1 and </a:t>
            </a:r>
            <a:r>
              <a:rPr lang="en-US" sz="2600" b="1" dirty="0"/>
              <a:t>79,330</a:t>
            </a:r>
            <a:r>
              <a:rPr lang="en-US" sz="2600" dirty="0"/>
              <a:t> observations of H2. Each observation represents a hotel booking.</a:t>
            </a:r>
          </a:p>
          <a:p>
            <a:pPr marL="0" indent="0">
              <a:buNone/>
            </a:pPr>
            <a:br>
              <a:rPr lang="en-US" sz="2600" dirty="0"/>
            </a:br>
            <a:endParaRPr lang="en-US" sz="2600" dirty="0"/>
          </a:p>
        </p:txBody>
      </p:sp>
      <p:grpSp>
        <p:nvGrpSpPr>
          <p:cNvPr id="18" name="Group 17">
            <a:extLst>
              <a:ext uri="{FF2B5EF4-FFF2-40B4-BE49-F238E27FC236}">
                <a16:creationId xmlns:a16="http://schemas.microsoft.com/office/drawing/2014/main" id="{7133337F-800C-4F35-A5C6-FF32DAC0E363}"/>
              </a:ext>
            </a:extLst>
          </p:cNvPr>
          <p:cNvGrpSpPr/>
          <p:nvPr/>
        </p:nvGrpSpPr>
        <p:grpSpPr>
          <a:xfrm>
            <a:off x="432886" y="6063493"/>
            <a:ext cx="11095757" cy="738160"/>
            <a:chOff x="2729215" y="5897575"/>
            <a:chExt cx="8193578" cy="738160"/>
          </a:xfrm>
          <a:solidFill>
            <a:schemeClr val="accent2">
              <a:lumMod val="20000"/>
              <a:lumOff val="80000"/>
            </a:schemeClr>
          </a:solidFill>
        </p:grpSpPr>
        <p:sp>
          <p:nvSpPr>
            <p:cNvPr id="19" name="Freeform: Shape 18">
              <a:extLst>
                <a:ext uri="{FF2B5EF4-FFF2-40B4-BE49-F238E27FC236}">
                  <a16:creationId xmlns:a16="http://schemas.microsoft.com/office/drawing/2014/main" id="{4152ABDA-D6E4-4709-AFFA-1689E90AA809}"/>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Intro</a:t>
              </a:r>
            </a:p>
          </p:txBody>
        </p:sp>
        <p:sp>
          <p:nvSpPr>
            <p:cNvPr id="20" name="Freeform: Shape 19">
              <a:extLst>
                <a:ext uri="{FF2B5EF4-FFF2-40B4-BE49-F238E27FC236}">
                  <a16:creationId xmlns:a16="http://schemas.microsoft.com/office/drawing/2014/main" id="{71C521EA-81F8-475A-AAB3-CBE6765B0DDD}"/>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21" name="Freeform: Shape 20">
              <a:extLst>
                <a:ext uri="{FF2B5EF4-FFF2-40B4-BE49-F238E27FC236}">
                  <a16:creationId xmlns:a16="http://schemas.microsoft.com/office/drawing/2014/main" id="{0FE9851B-57F5-4D0E-9498-9B5571034538}"/>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23" name="Freeform: Shape 22">
              <a:extLst>
                <a:ext uri="{FF2B5EF4-FFF2-40B4-BE49-F238E27FC236}">
                  <a16:creationId xmlns:a16="http://schemas.microsoft.com/office/drawing/2014/main" id="{4D3E40BA-97E7-419E-8347-2DADEC154B31}"/>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4" name="Freeform: Shape 23">
              <a:extLst>
                <a:ext uri="{FF2B5EF4-FFF2-40B4-BE49-F238E27FC236}">
                  <a16:creationId xmlns:a16="http://schemas.microsoft.com/office/drawing/2014/main" id="{C5FEA275-1053-478F-88EB-17F3EB620F1C}"/>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180066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B8921E9-848E-46DF-7160-FAF5386F21A4}"/>
              </a:ext>
            </a:extLst>
          </p:cNvPr>
          <p:cNvSpPr txBox="1">
            <a:spLocks/>
          </p:cNvSpPr>
          <p:nvPr/>
        </p:nvSpPr>
        <p:spPr>
          <a:xfrm>
            <a:off x="111649" y="1658985"/>
            <a:ext cx="4646905" cy="38600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alibri" panose="020F0502020204030204" pitchFamily="34" charset="0"/>
                <a:cs typeface="Calibri" panose="020F0502020204030204" pitchFamily="34" charset="0"/>
              </a:rPr>
              <a:t>Observation:</a:t>
            </a:r>
          </a:p>
          <a:p>
            <a:pPr algn="l">
              <a:buFont typeface="Arial" panose="020B0604020202020204" pitchFamily="34" charset="0"/>
              <a:buChar char="•"/>
            </a:pPr>
            <a:r>
              <a:rPr lang="en-US" sz="1800" b="1" i="0" dirty="0">
                <a:effectLst/>
                <a:latin typeface="Calibri" panose="020F0502020204030204" pitchFamily="34" charset="0"/>
                <a:cs typeface="Calibri" panose="020F0502020204030204" pitchFamily="34" charset="0"/>
              </a:rPr>
              <a:t>all</a:t>
            </a:r>
            <a:r>
              <a:rPr lang="en-US" sz="1800" b="0" i="0" dirty="0">
                <a:effectLst/>
                <a:latin typeface="Calibri" panose="020F0502020204030204" pitchFamily="34" charset="0"/>
                <a:cs typeface="Calibri" panose="020F0502020204030204" pitchFamily="34" charset="0"/>
              </a:rPr>
              <a:t> the variables are </a:t>
            </a:r>
            <a:r>
              <a:rPr lang="en-US" sz="1800" b="1" i="0" dirty="0">
                <a:effectLst/>
                <a:latin typeface="Calibri" panose="020F0502020204030204" pitchFamily="34" charset="0"/>
                <a:cs typeface="Calibri" panose="020F0502020204030204" pitchFamily="34" charset="0"/>
              </a:rPr>
              <a:t>significant</a:t>
            </a:r>
          </a:p>
          <a:p>
            <a:pPr algn="l">
              <a:buFont typeface="Arial" panose="020B0604020202020204" pitchFamily="34" charset="0"/>
              <a:buChar char="•"/>
            </a:pPr>
            <a:r>
              <a:rPr lang="en-US" sz="1800" b="1" dirty="0">
                <a:latin typeface="Calibri" panose="020F0502020204030204" pitchFamily="34" charset="0"/>
                <a:cs typeface="Calibri" panose="020F0502020204030204" pitchFamily="34" charset="0"/>
              </a:rPr>
              <a:t>R^2 = 17.30</a:t>
            </a:r>
            <a:endParaRPr lang="en-US" sz="1800" b="1"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Variables with the </a:t>
            </a:r>
            <a:r>
              <a:rPr lang="en-US" sz="1800" dirty="0">
                <a:latin typeface="Calibri" panose="020F0502020204030204" pitchFamily="34" charset="0"/>
                <a:cs typeface="Calibri" panose="020F0502020204030204" pitchFamily="34" charset="0"/>
              </a:rPr>
              <a:t>hig</a:t>
            </a:r>
            <a:r>
              <a:rPr lang="en-US" sz="1800" b="0" i="0" dirty="0">
                <a:effectLst/>
                <a:latin typeface="Calibri" panose="020F0502020204030204" pitchFamily="34" charset="0"/>
                <a:cs typeface="Calibri" panose="020F0502020204030204" pitchFamily="34" charset="0"/>
              </a:rPr>
              <a:t>hest coefficients are </a:t>
            </a:r>
            <a:r>
              <a:rPr lang="en-US" sz="1800" b="1" i="0" dirty="0" err="1">
                <a:effectLst/>
                <a:latin typeface="Calibri" panose="020F0502020204030204" pitchFamily="34" charset="0"/>
                <a:cs typeface="Calibri" panose="020F0502020204030204" pitchFamily="34" charset="0"/>
              </a:rPr>
              <a:t>previous_cancellations</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is_repeated_guest</a:t>
            </a:r>
            <a:r>
              <a:rPr lang="en-US" sz="1800" b="1" i="0" dirty="0">
                <a:effectLst/>
                <a:latin typeface="Calibri" panose="020F0502020204030204" pitchFamily="34" charset="0"/>
                <a:cs typeface="Calibri" panose="020F0502020204030204" pitchFamily="34" charset="0"/>
              </a:rPr>
              <a:t> </a:t>
            </a:r>
            <a:r>
              <a:rPr lang="en-US" sz="1800" b="0" i="0" dirty="0">
                <a:effectLst/>
                <a:latin typeface="Calibri" panose="020F0502020204030204" pitchFamily="34" charset="0"/>
                <a:cs typeface="Calibri" panose="020F0502020204030204" pitchFamily="34" charset="0"/>
              </a:rPr>
              <a:t>and </a:t>
            </a:r>
            <a:r>
              <a:rPr lang="en-US" sz="1800" b="1" i="0" dirty="0">
                <a:effectLst/>
                <a:latin typeface="Calibri" panose="020F0502020204030204" pitchFamily="34" charset="0"/>
                <a:cs typeface="Calibri" panose="020F0502020204030204" pitchFamily="34" charset="0"/>
              </a:rPr>
              <a:t>babies</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Lead time and market segment do not play an important role as they did in the correlation matrix.</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Coefficients do not necessarily mean that they are the best predictors, since the units vary among them.</a:t>
            </a:r>
          </a:p>
          <a:p>
            <a:endParaRPr lang="en-US" sz="2000" b="1" dirty="0">
              <a:latin typeface="-apple-system"/>
            </a:endParaRPr>
          </a:p>
        </p:txBody>
      </p:sp>
      <p:pic>
        <p:nvPicPr>
          <p:cNvPr id="5" name="Picture 4" descr="A screenshot of a computer&#10;&#10;Description automatically generated">
            <a:extLst>
              <a:ext uri="{FF2B5EF4-FFF2-40B4-BE49-F238E27FC236}">
                <a16:creationId xmlns:a16="http://schemas.microsoft.com/office/drawing/2014/main" id="{87127728-383B-2721-0C02-9A90D2735505}"/>
              </a:ext>
            </a:extLst>
          </p:cNvPr>
          <p:cNvPicPr>
            <a:picLocks noChangeAspect="1"/>
          </p:cNvPicPr>
          <p:nvPr/>
        </p:nvPicPr>
        <p:blipFill>
          <a:blip r:embed="rId2"/>
          <a:stretch>
            <a:fillRect/>
          </a:stretch>
        </p:blipFill>
        <p:spPr>
          <a:xfrm>
            <a:off x="6201853" y="0"/>
            <a:ext cx="5783001" cy="5443731"/>
          </a:xfrm>
          <a:prstGeom prst="rect">
            <a:avLst/>
          </a:prstGeom>
        </p:spPr>
      </p:pic>
      <p:cxnSp>
        <p:nvCxnSpPr>
          <p:cNvPr id="6" name="Straight Connector 5">
            <a:extLst>
              <a:ext uri="{FF2B5EF4-FFF2-40B4-BE49-F238E27FC236}">
                <a16:creationId xmlns:a16="http://schemas.microsoft.com/office/drawing/2014/main" id="{F035B873-B562-2F4C-3D1F-55478C587931}"/>
              </a:ext>
            </a:extLst>
          </p:cNvPr>
          <p:cNvCxnSpPr/>
          <p:nvPr/>
        </p:nvCxnSpPr>
        <p:spPr>
          <a:xfrm>
            <a:off x="111649" y="1346886"/>
            <a:ext cx="3793086" cy="0"/>
          </a:xfrm>
          <a:prstGeom prst="line">
            <a:avLst/>
          </a:prstGeom>
          <a:ln w="63500">
            <a:solidFill>
              <a:srgbClr val="2583C7"/>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FCC2BE4-98F0-4BE9-8716-3AB98689790C}"/>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4" name="Freeform: Shape 13">
              <a:extLst>
                <a:ext uri="{FF2B5EF4-FFF2-40B4-BE49-F238E27FC236}">
                  <a16:creationId xmlns:a16="http://schemas.microsoft.com/office/drawing/2014/main" id="{333AEA26-B093-47CD-B2D8-474C3C40515B}"/>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5" name="Freeform: Shape 14">
              <a:extLst>
                <a:ext uri="{FF2B5EF4-FFF2-40B4-BE49-F238E27FC236}">
                  <a16:creationId xmlns:a16="http://schemas.microsoft.com/office/drawing/2014/main" id="{EB6B5905-3941-46E8-BAEB-AE3C26682B96}"/>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6" name="Freeform: Shape 15">
              <a:extLst>
                <a:ext uri="{FF2B5EF4-FFF2-40B4-BE49-F238E27FC236}">
                  <a16:creationId xmlns:a16="http://schemas.microsoft.com/office/drawing/2014/main" id="{B9D56D2E-CCC3-465F-B16B-D3298E4E93AA}"/>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7" name="Freeform: Shape 16">
              <a:extLst>
                <a:ext uri="{FF2B5EF4-FFF2-40B4-BE49-F238E27FC236}">
                  <a16:creationId xmlns:a16="http://schemas.microsoft.com/office/drawing/2014/main" id="{ADFAA4A4-AC47-41C6-BF6A-0FE775BDDF90}"/>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Modeling</a:t>
              </a:r>
            </a:p>
          </p:txBody>
        </p:sp>
        <p:sp>
          <p:nvSpPr>
            <p:cNvPr id="18" name="Freeform: Shape 17">
              <a:extLst>
                <a:ext uri="{FF2B5EF4-FFF2-40B4-BE49-F238E27FC236}">
                  <a16:creationId xmlns:a16="http://schemas.microsoft.com/office/drawing/2014/main" id="{43C8D0D0-2F54-471D-A63E-BA0BA02487A9}"/>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0" name="Content Placeholder 2">
            <a:extLst>
              <a:ext uri="{FF2B5EF4-FFF2-40B4-BE49-F238E27FC236}">
                <a16:creationId xmlns:a16="http://schemas.microsoft.com/office/drawing/2014/main" id="{99848784-E91C-496A-8912-629946075BD2}"/>
              </a:ext>
            </a:extLst>
          </p:cNvPr>
          <p:cNvSpPr txBox="1">
            <a:spLocks/>
          </p:cNvSpPr>
          <p:nvPr/>
        </p:nvSpPr>
        <p:spPr>
          <a:xfrm>
            <a:off x="168178" y="619779"/>
            <a:ext cx="4533845" cy="52322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solidFill>
                  <a:schemeClr val="accent2">
                    <a:lumMod val="75000"/>
                  </a:schemeClr>
                </a:solidFill>
                <a:latin typeface="Perpetua Titling MT" panose="02020502060505020804" pitchFamily="18" charset="0"/>
              </a:rPr>
              <a:t>linear regression</a:t>
            </a:r>
            <a:endParaRPr lang="en-US" sz="2000" dirty="0">
              <a:solidFill>
                <a:schemeClr val="accent2">
                  <a:lumMod val="75000"/>
                </a:schemeClr>
              </a:solidFill>
              <a:latin typeface="Perpetua Titling MT" panose="02020502060505020804" pitchFamily="18" charset="0"/>
            </a:endParaRPr>
          </a:p>
        </p:txBody>
      </p:sp>
    </p:spTree>
    <p:extLst>
      <p:ext uri="{BB962C8B-B14F-4D97-AF65-F5344CB8AC3E}">
        <p14:creationId xmlns:p14="http://schemas.microsoft.com/office/powerpoint/2010/main" val="52217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4342EDD3-F89B-CE23-4E5C-B92C298F3836}"/>
              </a:ext>
            </a:extLst>
          </p:cNvPr>
          <p:cNvPicPr>
            <a:picLocks noChangeAspect="1"/>
          </p:cNvPicPr>
          <p:nvPr/>
        </p:nvPicPr>
        <p:blipFill>
          <a:blip r:embed="rId2"/>
          <a:stretch>
            <a:fillRect/>
          </a:stretch>
        </p:blipFill>
        <p:spPr>
          <a:xfrm>
            <a:off x="5571260" y="1285397"/>
            <a:ext cx="6545350" cy="4287205"/>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0677D759-AEA9-8F66-E990-8D9007587B76}"/>
              </a:ext>
            </a:extLst>
          </p:cNvPr>
          <p:cNvPicPr>
            <a:picLocks noChangeAspect="1"/>
          </p:cNvPicPr>
          <p:nvPr/>
        </p:nvPicPr>
        <p:blipFill>
          <a:blip r:embed="rId3"/>
          <a:stretch>
            <a:fillRect/>
          </a:stretch>
        </p:blipFill>
        <p:spPr>
          <a:xfrm>
            <a:off x="180541" y="1800974"/>
            <a:ext cx="5210178" cy="2145367"/>
          </a:xfrm>
          <a:prstGeom prst="rect">
            <a:avLst/>
          </a:prstGeom>
        </p:spPr>
      </p:pic>
      <p:sp>
        <p:nvSpPr>
          <p:cNvPr id="14" name="TextBox 13">
            <a:extLst>
              <a:ext uri="{FF2B5EF4-FFF2-40B4-BE49-F238E27FC236}">
                <a16:creationId xmlns:a16="http://schemas.microsoft.com/office/drawing/2014/main" id="{9BAAD38E-CCD9-098E-C38D-1C8026804326}"/>
              </a:ext>
            </a:extLst>
          </p:cNvPr>
          <p:cNvSpPr txBox="1"/>
          <p:nvPr/>
        </p:nvSpPr>
        <p:spPr>
          <a:xfrm>
            <a:off x="207078" y="3989254"/>
            <a:ext cx="4749972" cy="2031325"/>
          </a:xfrm>
          <a:prstGeom prst="rect">
            <a:avLst/>
          </a:prstGeom>
          <a:noFill/>
        </p:spPr>
        <p:txBody>
          <a:bodyPr wrap="square" rtlCol="0">
            <a:spAutoFit/>
          </a:bodyPr>
          <a:lstStyle/>
          <a:p>
            <a:pPr marL="285750" indent="-285750" algn="l">
              <a:buFont typeface="Arial" panose="020B0604020202020204" pitchFamily="34" charset="0"/>
              <a:buChar char="•"/>
            </a:pPr>
            <a:r>
              <a:rPr lang="en-US" sz="1400" b="0" i="0" dirty="0">
                <a:effectLst/>
                <a:latin typeface="Calibri" panose="020F0502020204030204" pitchFamily="34" charset="0"/>
                <a:cs typeface="Calibri" panose="020F0502020204030204" pitchFamily="34" charset="0"/>
              </a:rPr>
              <a:t>All of the variables are statistically significant   </a:t>
            </a:r>
            <a:r>
              <a:rPr lang="en-US" sz="1400" b="1" i="0" dirty="0">
                <a:effectLst/>
                <a:latin typeface="Calibri" panose="020F0502020204030204" pitchFamily="34" charset="0"/>
                <a:cs typeface="Calibri" panose="020F0502020204030204" pitchFamily="34" charset="0"/>
              </a:rPr>
              <a:t>except</a:t>
            </a:r>
            <a:r>
              <a:rPr lang="en-US" sz="1400" b="0" i="0" dirty="0">
                <a:effectLst/>
                <a:latin typeface="Calibri" panose="020F0502020204030204" pitchFamily="34" charset="0"/>
                <a:cs typeface="Calibri" panose="020F0502020204030204" pitchFamily="34" charset="0"/>
              </a:rPr>
              <a:t> adults.</a:t>
            </a:r>
          </a:p>
          <a:p>
            <a:pPr marL="285750" indent="-285750" algn="l">
              <a:buFont typeface="Arial" panose="020B0604020202020204" pitchFamily="34" charset="0"/>
              <a:buChar char="•"/>
            </a:pPr>
            <a:endParaRPr lang="en-US" sz="1400" b="0" i="0" dirty="0">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400" b="0" i="0" dirty="0">
                <a:effectLst/>
                <a:latin typeface="Calibri" panose="020F0502020204030204" pitchFamily="34" charset="0"/>
                <a:cs typeface="Calibri" panose="020F0502020204030204" pitchFamily="34" charset="0"/>
              </a:rPr>
              <a:t>They have the almost same order: </a:t>
            </a:r>
            <a:r>
              <a:rPr lang="en-US" sz="1400" b="1" i="0" dirty="0" err="1">
                <a:effectLst/>
                <a:latin typeface="Calibri" panose="020F0502020204030204" pitchFamily="34" charset="0"/>
                <a:cs typeface="Calibri" panose="020F0502020204030204" pitchFamily="34" charset="0"/>
              </a:rPr>
              <a:t>previous_cancellations</a:t>
            </a:r>
            <a:r>
              <a:rPr lang="en-US" sz="1400" b="1" i="0" dirty="0">
                <a:effectLst/>
                <a:latin typeface="Calibri" panose="020F0502020204030204" pitchFamily="34" charset="0"/>
                <a:cs typeface="Calibri" panose="020F0502020204030204" pitchFamily="34" charset="0"/>
              </a:rPr>
              <a:t>, </a:t>
            </a:r>
            <a:r>
              <a:rPr lang="en-US" sz="1400" b="1" i="0" dirty="0" err="1">
                <a:effectLst/>
                <a:latin typeface="Calibri" panose="020F0502020204030204" pitchFamily="34" charset="0"/>
                <a:cs typeface="Calibri" panose="020F0502020204030204" pitchFamily="34" charset="0"/>
              </a:rPr>
              <a:t>is_repeated_guest</a:t>
            </a:r>
            <a:r>
              <a:rPr lang="en-US" sz="1400" b="1" i="0" dirty="0">
                <a:effectLst/>
                <a:latin typeface="Calibri" panose="020F0502020204030204" pitchFamily="34" charset="0"/>
                <a:cs typeface="Calibri" panose="020F0502020204030204" pitchFamily="34" charset="0"/>
              </a:rPr>
              <a:t>, </a:t>
            </a:r>
            <a:r>
              <a:rPr lang="en-US" sz="1400" b="1" i="0" dirty="0" err="1">
                <a:effectLst/>
                <a:latin typeface="Calibri" panose="020F0502020204030204" pitchFamily="34" charset="0"/>
                <a:cs typeface="Calibri" panose="020F0502020204030204" pitchFamily="34" charset="0"/>
              </a:rPr>
              <a:t>market_segment</a:t>
            </a:r>
            <a:r>
              <a:rPr lang="en-US" sz="1400" b="1" i="0" dirty="0">
                <a:effectLst/>
                <a:latin typeface="Calibri" panose="020F0502020204030204" pitchFamily="34" charset="0"/>
                <a:cs typeface="Calibri" panose="020F0502020204030204" pitchFamily="34" charset="0"/>
              </a:rPr>
              <a:t> </a:t>
            </a:r>
            <a:r>
              <a:rPr lang="en-US" sz="1400" b="0" i="0" dirty="0">
                <a:effectLst/>
                <a:latin typeface="Calibri" panose="020F0502020204030204" pitchFamily="34" charset="0"/>
                <a:cs typeface="Calibri" panose="020F0502020204030204" pitchFamily="34" charset="0"/>
              </a:rPr>
              <a:t>and </a:t>
            </a:r>
            <a:r>
              <a:rPr lang="en-US" sz="1400" b="1" i="0" dirty="0" err="1">
                <a:effectLst/>
                <a:latin typeface="Calibri" panose="020F0502020204030204" pitchFamily="34" charset="0"/>
                <a:cs typeface="Calibri" panose="020F0502020204030204" pitchFamily="34" charset="0"/>
              </a:rPr>
              <a:t>customer_type</a:t>
            </a:r>
            <a:r>
              <a:rPr lang="en-US" sz="1400" b="1" i="0" dirty="0">
                <a:effectLst/>
                <a:latin typeface="Calibri" panose="020F0502020204030204" pitchFamily="34" charset="0"/>
                <a:cs typeface="Calibri" panose="020F0502020204030204" pitchFamily="34" charset="0"/>
              </a:rPr>
              <a:t> </a:t>
            </a:r>
            <a:r>
              <a:rPr lang="en-US" sz="1400" b="0" i="0" dirty="0">
                <a:effectLst/>
                <a:latin typeface="Calibri" panose="020F0502020204030204" pitchFamily="34" charset="0"/>
                <a:cs typeface="Calibri" panose="020F0502020204030204" pitchFamily="34" charset="0"/>
              </a:rPr>
              <a:t>have the most impact on </a:t>
            </a:r>
            <a:r>
              <a:rPr lang="en-US" sz="1400" b="0" i="0" dirty="0" err="1">
                <a:effectLst/>
                <a:latin typeface="Calibri" panose="020F0502020204030204" pitchFamily="34" charset="0"/>
                <a:cs typeface="Calibri" panose="020F0502020204030204" pitchFamily="34" charset="0"/>
              </a:rPr>
              <a:t>is_cancelled</a:t>
            </a:r>
            <a:r>
              <a:rPr lang="en-US" sz="1400" b="0" i="0" dirty="0">
                <a:effectLst/>
                <a:latin typeface="Calibri" panose="020F0502020204030204" pitchFamily="34" charset="0"/>
                <a:cs typeface="Calibri" panose="020F0502020204030204" pitchFamily="34" charset="0"/>
              </a:rPr>
              <a:t> with high coefficients (</a:t>
            </a:r>
            <a:r>
              <a:rPr lang="en-US" sz="1400" b="1" i="0" dirty="0">
                <a:effectLst/>
                <a:latin typeface="Calibri" panose="020F0502020204030204" pitchFamily="34" charset="0"/>
                <a:cs typeface="Calibri" panose="020F0502020204030204" pitchFamily="34" charset="0"/>
              </a:rPr>
              <a:t>2.1930</a:t>
            </a:r>
            <a:r>
              <a:rPr lang="en-US" sz="1400" b="0" i="0" dirty="0">
                <a:effectLst/>
                <a:latin typeface="Calibri" panose="020F0502020204030204" pitchFamily="34" charset="0"/>
                <a:cs typeface="Calibri" panose="020F0502020204030204" pitchFamily="34" charset="0"/>
              </a:rPr>
              <a:t>, -</a:t>
            </a:r>
            <a:r>
              <a:rPr lang="en-US" sz="1400" b="1" i="0" dirty="0">
                <a:effectLst/>
                <a:latin typeface="Calibri" panose="020F0502020204030204" pitchFamily="34" charset="0"/>
                <a:cs typeface="Calibri" panose="020F0502020204030204" pitchFamily="34" charset="0"/>
              </a:rPr>
              <a:t>1.9816</a:t>
            </a:r>
            <a:r>
              <a:rPr lang="en-US" sz="1400" b="0" i="0" dirty="0">
                <a:effectLst/>
                <a:latin typeface="Calibri" panose="020F0502020204030204" pitchFamily="34" charset="0"/>
                <a:cs typeface="Calibri" panose="020F0502020204030204" pitchFamily="34" charset="0"/>
              </a:rPr>
              <a:t>, -</a:t>
            </a:r>
            <a:r>
              <a:rPr lang="en-US" sz="1400" b="1" i="0" dirty="0">
                <a:effectLst/>
                <a:latin typeface="Calibri" panose="020F0502020204030204" pitchFamily="34" charset="0"/>
                <a:cs typeface="Calibri" panose="020F0502020204030204" pitchFamily="34" charset="0"/>
              </a:rPr>
              <a:t>0.8609</a:t>
            </a:r>
            <a:r>
              <a:rPr lang="en-US" sz="1400" b="0" i="0" dirty="0">
                <a:effectLst/>
                <a:latin typeface="Calibri" panose="020F0502020204030204" pitchFamily="34" charset="0"/>
                <a:cs typeface="Calibri" panose="020F0502020204030204" pitchFamily="34" charset="0"/>
              </a:rPr>
              <a:t>).</a:t>
            </a:r>
          </a:p>
          <a:p>
            <a:endParaRPr lang="en-US" sz="1400" dirty="0"/>
          </a:p>
        </p:txBody>
      </p:sp>
      <p:cxnSp>
        <p:nvCxnSpPr>
          <p:cNvPr id="30" name="Straight Connector 29">
            <a:extLst>
              <a:ext uri="{FF2B5EF4-FFF2-40B4-BE49-F238E27FC236}">
                <a16:creationId xmlns:a16="http://schemas.microsoft.com/office/drawing/2014/main" id="{455F9471-FF8F-95AA-573F-7EDC2BB8E080}"/>
              </a:ext>
            </a:extLst>
          </p:cNvPr>
          <p:cNvCxnSpPr/>
          <p:nvPr/>
        </p:nvCxnSpPr>
        <p:spPr>
          <a:xfrm>
            <a:off x="111649" y="1346886"/>
            <a:ext cx="3793086" cy="0"/>
          </a:xfrm>
          <a:prstGeom prst="line">
            <a:avLst/>
          </a:prstGeom>
          <a:ln w="63500">
            <a:solidFill>
              <a:srgbClr val="2583C7"/>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5904B95F-C251-D5CA-7402-F5290CC93E9A}"/>
              </a:ext>
            </a:extLst>
          </p:cNvPr>
          <p:cNvSpPr txBox="1">
            <a:spLocks/>
          </p:cNvSpPr>
          <p:nvPr/>
        </p:nvSpPr>
        <p:spPr>
          <a:xfrm>
            <a:off x="111648" y="1535919"/>
            <a:ext cx="4646905" cy="6341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Logistic Regression</a:t>
            </a:r>
          </a:p>
          <a:p>
            <a:endParaRPr lang="en-US" sz="2000" dirty="0"/>
          </a:p>
        </p:txBody>
      </p:sp>
      <p:sp>
        <p:nvSpPr>
          <p:cNvPr id="9" name="Content Placeholder 2">
            <a:extLst>
              <a:ext uri="{FF2B5EF4-FFF2-40B4-BE49-F238E27FC236}">
                <a16:creationId xmlns:a16="http://schemas.microsoft.com/office/drawing/2014/main" id="{CA467C83-BD4D-4D30-9615-63B7104C898C}"/>
              </a:ext>
            </a:extLst>
          </p:cNvPr>
          <p:cNvSpPr txBox="1">
            <a:spLocks/>
          </p:cNvSpPr>
          <p:nvPr/>
        </p:nvSpPr>
        <p:spPr>
          <a:xfrm>
            <a:off x="111648" y="173902"/>
            <a:ext cx="9615169" cy="1015663"/>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Logistic regression</a:t>
            </a:r>
            <a:endParaRPr lang="en-US" sz="2400" dirty="0">
              <a:solidFill>
                <a:schemeClr val="accent2">
                  <a:lumMod val="75000"/>
                </a:schemeClr>
              </a:solidFill>
              <a:latin typeface="Perpetua Titling MT" panose="02020502060505020804" pitchFamily="18" charset="0"/>
            </a:endParaRPr>
          </a:p>
          <a:p>
            <a:pPr marL="0" indent="0">
              <a:lnSpc>
                <a:spcPct val="100000"/>
              </a:lnSpc>
              <a:spcBef>
                <a:spcPts val="0"/>
              </a:spcBef>
              <a:buNone/>
            </a:pPr>
            <a:r>
              <a:rPr lang="en-US" sz="1400" dirty="0">
                <a:solidFill>
                  <a:schemeClr val="accent2">
                    <a:lumMod val="75000"/>
                  </a:schemeClr>
                </a:solidFill>
                <a:latin typeface="Perpetua Titling MT" panose="02020502060505020804" pitchFamily="18" charset="0"/>
              </a:rPr>
              <a:t>a machine learning classification algorithm that is used to predict the probability of a categorical dependent variable. </a:t>
            </a:r>
            <a:endParaRPr lang="en-US" sz="900" dirty="0">
              <a:solidFill>
                <a:schemeClr val="accent2">
                  <a:lumMod val="75000"/>
                </a:schemeClr>
              </a:solidFill>
              <a:latin typeface="Perpetua Titling MT" panose="02020502060505020804" pitchFamily="18" charset="0"/>
            </a:endParaRPr>
          </a:p>
        </p:txBody>
      </p:sp>
      <p:grpSp>
        <p:nvGrpSpPr>
          <p:cNvPr id="10" name="Group 9">
            <a:extLst>
              <a:ext uri="{FF2B5EF4-FFF2-40B4-BE49-F238E27FC236}">
                <a16:creationId xmlns:a16="http://schemas.microsoft.com/office/drawing/2014/main" id="{DD139B8B-6BB1-4F48-B88E-E009D40951A6}"/>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2" name="Freeform: Shape 11">
              <a:extLst>
                <a:ext uri="{FF2B5EF4-FFF2-40B4-BE49-F238E27FC236}">
                  <a16:creationId xmlns:a16="http://schemas.microsoft.com/office/drawing/2014/main" id="{A9D58B09-B686-43F9-924D-502C16029F6D}"/>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5" name="Freeform: Shape 14">
              <a:extLst>
                <a:ext uri="{FF2B5EF4-FFF2-40B4-BE49-F238E27FC236}">
                  <a16:creationId xmlns:a16="http://schemas.microsoft.com/office/drawing/2014/main" id="{8C345887-54AC-48FF-B17A-DD509D638F2F}"/>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6" name="Freeform: Shape 15">
              <a:extLst>
                <a:ext uri="{FF2B5EF4-FFF2-40B4-BE49-F238E27FC236}">
                  <a16:creationId xmlns:a16="http://schemas.microsoft.com/office/drawing/2014/main" id="{DA29E42D-4230-4486-8698-E1E841406F1A}"/>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7" name="Freeform: Shape 16">
              <a:extLst>
                <a:ext uri="{FF2B5EF4-FFF2-40B4-BE49-F238E27FC236}">
                  <a16:creationId xmlns:a16="http://schemas.microsoft.com/office/drawing/2014/main" id="{336CCE12-B499-42DB-914F-6F9FF1C7C3A7}"/>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Modeling</a:t>
              </a:r>
            </a:p>
          </p:txBody>
        </p:sp>
        <p:sp>
          <p:nvSpPr>
            <p:cNvPr id="18" name="Freeform: Shape 17">
              <a:extLst>
                <a:ext uri="{FF2B5EF4-FFF2-40B4-BE49-F238E27FC236}">
                  <a16:creationId xmlns:a16="http://schemas.microsoft.com/office/drawing/2014/main" id="{83A33EEB-69C8-41D2-8614-0C9F8768A62F}"/>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1184939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AAD38E-CCD9-098E-C38D-1C8026804326}"/>
              </a:ext>
            </a:extLst>
          </p:cNvPr>
          <p:cNvSpPr txBox="1"/>
          <p:nvPr/>
        </p:nvSpPr>
        <p:spPr>
          <a:xfrm>
            <a:off x="111648" y="1852988"/>
            <a:ext cx="4749972" cy="4093428"/>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Print </a:t>
            </a:r>
            <a:r>
              <a:rPr lang="en-US" sz="1600" b="1" i="0" dirty="0">
                <a:effectLst/>
                <a:latin typeface="Calibri" panose="020F0502020204030204" pitchFamily="34" charset="0"/>
                <a:cs typeface="Calibri" panose="020F0502020204030204" pitchFamily="34" charset="0"/>
              </a:rPr>
              <a:t>odds ratio</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R^2 = 17.93</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0" i="0" dirty="0">
                <a:effectLst/>
                <a:latin typeface="-apple-system"/>
              </a:rPr>
              <a:t>variable </a:t>
            </a:r>
            <a:r>
              <a:rPr lang="en-US" sz="1600" b="1" dirty="0" err="1"/>
              <a:t>previous_cancellations</a:t>
            </a:r>
            <a:r>
              <a:rPr lang="en-US" sz="1600" b="1" i="0" dirty="0">
                <a:effectLst/>
                <a:latin typeface="-apple-system"/>
              </a:rPr>
              <a:t> </a:t>
            </a:r>
            <a:r>
              <a:rPr lang="en-US" sz="1600" b="0" i="0" dirty="0">
                <a:effectLst/>
                <a:latin typeface="-apple-system"/>
              </a:rPr>
              <a:t>with </a:t>
            </a:r>
            <a:r>
              <a:rPr lang="en-US" sz="1600" dirty="0">
                <a:latin typeface="-apple-system"/>
              </a:rPr>
              <a:t>very high </a:t>
            </a:r>
            <a:r>
              <a:rPr lang="en-US" sz="1600" b="0" i="0" dirty="0">
                <a:effectLst/>
                <a:latin typeface="-apple-system"/>
              </a:rPr>
              <a:t>odds ratio of </a:t>
            </a:r>
            <a:r>
              <a:rPr lang="en-US" sz="1600" b="1" i="0" dirty="0">
                <a:effectLst/>
                <a:latin typeface="-apple-system"/>
              </a:rPr>
              <a:t>8.962</a:t>
            </a:r>
            <a:r>
              <a:rPr lang="en-US" sz="1600" b="0" i="0" dirty="0">
                <a:effectLst/>
                <a:latin typeface="-apple-system"/>
              </a:rPr>
              <a:t>.</a:t>
            </a:r>
          </a:p>
          <a:p>
            <a:pPr marL="285750" indent="-285750" algn="l">
              <a:buFont typeface="Arial" panose="020B0604020202020204" pitchFamily="34" charset="0"/>
              <a:buChar char="•"/>
            </a:pPr>
            <a:endParaRPr lang="en-US" sz="1600" dirty="0">
              <a:latin typeface="-apple-system"/>
              <a:cs typeface="Calibri" panose="020F0502020204030204" pitchFamily="34" charset="0"/>
            </a:endParaRPr>
          </a:p>
          <a:p>
            <a:pPr marL="285750" indent="-285750" algn="l">
              <a:buFont typeface="Arial" panose="020B0604020202020204" pitchFamily="34" charset="0"/>
              <a:buChar char="•"/>
            </a:pPr>
            <a:r>
              <a:rPr lang="en-US" sz="1600" b="0" i="0" dirty="0">
                <a:effectLst/>
                <a:latin typeface="-apple-system"/>
                <a:cs typeface="Calibri" panose="020F0502020204030204" pitchFamily="34" charset="0"/>
              </a:rPr>
              <a:t>Followed by market segment and hotel (1.54, 1,05)</a:t>
            </a:r>
          </a:p>
          <a:p>
            <a:pPr marL="285750" indent="-285750" algn="l">
              <a:buFont typeface="Arial" panose="020B0604020202020204" pitchFamily="34" charset="0"/>
              <a:buChar char="•"/>
            </a:pPr>
            <a:endParaRPr lang="en-US" sz="1600" dirty="0">
              <a:latin typeface="-apple-system"/>
              <a:cs typeface="Calibri" panose="020F0502020204030204" pitchFamily="34" charset="0"/>
            </a:endParaRPr>
          </a:p>
          <a:p>
            <a:pPr marL="285750" indent="-285750">
              <a:buFont typeface="Arial" panose="020B0604020202020204" pitchFamily="34" charset="0"/>
              <a:buChar char="•"/>
            </a:pPr>
            <a:r>
              <a:rPr lang="en-US" sz="1600" b="1" i="0" dirty="0">
                <a:effectLst/>
                <a:latin typeface="-apple-system"/>
              </a:rPr>
              <a:t>Market segment </a:t>
            </a:r>
            <a:r>
              <a:rPr lang="en-US" sz="1600" b="0" i="0" dirty="0">
                <a:effectLst/>
                <a:latin typeface="-apple-system"/>
              </a:rPr>
              <a:t>has also a </a:t>
            </a:r>
            <a:r>
              <a:rPr lang="en-US" sz="1600" dirty="0">
                <a:latin typeface="-apple-system"/>
              </a:rPr>
              <a:t>high</a:t>
            </a:r>
            <a:r>
              <a:rPr lang="en-US" sz="1600" b="0" i="0" dirty="0">
                <a:effectLst/>
                <a:latin typeface="-apple-system"/>
              </a:rPr>
              <a:t> odds ratio, which agrees with the correlation matrix.</a:t>
            </a:r>
          </a:p>
          <a:p>
            <a:pPr marL="285750" indent="-285750" algn="l">
              <a:buFont typeface="Arial" panose="020B0604020202020204" pitchFamily="34" charset="0"/>
              <a:buChar char="•"/>
            </a:pPr>
            <a:endParaRPr lang="en-US" sz="1600" b="0" i="0" dirty="0">
              <a:effectLst/>
              <a:latin typeface="-apple-system"/>
              <a:cs typeface="Calibri" panose="020F0502020204030204" pitchFamily="34" charset="0"/>
            </a:endParaRPr>
          </a:p>
          <a:p>
            <a:pPr marL="285750" indent="-285750">
              <a:buFont typeface="Arial" panose="020B0604020202020204" pitchFamily="34" charset="0"/>
              <a:buChar char="•"/>
            </a:pPr>
            <a:r>
              <a:rPr lang="en-US" sz="1600" dirty="0">
                <a:latin typeface="-apple-system"/>
              </a:rPr>
              <a:t>P</a:t>
            </a:r>
            <a:r>
              <a:rPr lang="en-US" sz="1600" b="0" i="0" dirty="0">
                <a:effectLst/>
                <a:latin typeface="-apple-system"/>
              </a:rPr>
              <a:t>revious cancellation does not have such a big impact as with other analysis.</a:t>
            </a:r>
          </a:p>
          <a:p>
            <a:pPr marL="285750" indent="-285750" algn="l">
              <a:buFont typeface="Arial" panose="020B0604020202020204" pitchFamily="34" charset="0"/>
              <a:buChar char="•"/>
            </a:pPr>
            <a:endParaRPr lang="en-US" sz="1600" b="0" i="0" dirty="0">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1600" b="0" i="0" dirty="0">
              <a:effectLst/>
              <a:latin typeface="Calibri" panose="020F0502020204030204" pitchFamily="34" charset="0"/>
              <a:cs typeface="Calibri" panose="020F050202020403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DCB98CA3-D26D-A9AC-2557-BD25304EFCB2}"/>
              </a:ext>
            </a:extLst>
          </p:cNvPr>
          <p:cNvPicPr>
            <a:picLocks noChangeAspect="1"/>
          </p:cNvPicPr>
          <p:nvPr/>
        </p:nvPicPr>
        <p:blipFill>
          <a:blip r:embed="rId2"/>
          <a:stretch>
            <a:fillRect/>
          </a:stretch>
        </p:blipFill>
        <p:spPr>
          <a:xfrm>
            <a:off x="6281889" y="981925"/>
            <a:ext cx="5071716" cy="4894150"/>
          </a:xfrm>
          <a:prstGeom prst="rect">
            <a:avLst/>
          </a:prstGeom>
        </p:spPr>
      </p:pic>
      <p:cxnSp>
        <p:nvCxnSpPr>
          <p:cNvPr id="10" name="Straight Connector 9">
            <a:extLst>
              <a:ext uri="{FF2B5EF4-FFF2-40B4-BE49-F238E27FC236}">
                <a16:creationId xmlns:a16="http://schemas.microsoft.com/office/drawing/2014/main" id="{B2A22AB5-15C3-0C29-88B6-DBDE9DFC71EA}"/>
              </a:ext>
            </a:extLst>
          </p:cNvPr>
          <p:cNvCxnSpPr/>
          <p:nvPr/>
        </p:nvCxnSpPr>
        <p:spPr>
          <a:xfrm>
            <a:off x="111649" y="1346886"/>
            <a:ext cx="3793086" cy="0"/>
          </a:xfrm>
          <a:prstGeom prst="line">
            <a:avLst/>
          </a:prstGeom>
          <a:ln w="63500">
            <a:solidFill>
              <a:srgbClr val="2583C7"/>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5CEB838A-3260-4CDE-A12A-91CA415D9B1F}"/>
              </a:ext>
            </a:extLst>
          </p:cNvPr>
          <p:cNvSpPr txBox="1">
            <a:spLocks/>
          </p:cNvSpPr>
          <p:nvPr/>
        </p:nvSpPr>
        <p:spPr>
          <a:xfrm>
            <a:off x="111648" y="1535918"/>
            <a:ext cx="4646905" cy="6341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Logistic Regression</a:t>
            </a:r>
          </a:p>
          <a:p>
            <a:endParaRPr lang="en-US" sz="2000" dirty="0"/>
          </a:p>
        </p:txBody>
      </p:sp>
      <p:sp>
        <p:nvSpPr>
          <p:cNvPr id="11" name="Content Placeholder 2">
            <a:extLst>
              <a:ext uri="{FF2B5EF4-FFF2-40B4-BE49-F238E27FC236}">
                <a16:creationId xmlns:a16="http://schemas.microsoft.com/office/drawing/2014/main" id="{41458703-6391-44A0-BFAF-3531C9BA247E}"/>
              </a:ext>
            </a:extLst>
          </p:cNvPr>
          <p:cNvSpPr txBox="1">
            <a:spLocks/>
          </p:cNvSpPr>
          <p:nvPr/>
        </p:nvSpPr>
        <p:spPr>
          <a:xfrm>
            <a:off x="54035" y="645034"/>
            <a:ext cx="9615169" cy="58477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3200" dirty="0">
                <a:solidFill>
                  <a:schemeClr val="accent2">
                    <a:lumMod val="75000"/>
                  </a:schemeClr>
                </a:solidFill>
                <a:latin typeface="Perpetua Titling MT" panose="02020502060505020804" pitchFamily="18" charset="0"/>
              </a:rPr>
              <a:t>The odds ratio</a:t>
            </a:r>
            <a:endParaRPr lang="en-US" sz="2400" dirty="0">
              <a:solidFill>
                <a:schemeClr val="accent2">
                  <a:lumMod val="75000"/>
                </a:schemeClr>
              </a:solidFill>
              <a:latin typeface="Perpetua Titling MT" panose="02020502060505020804" pitchFamily="18" charset="0"/>
            </a:endParaRPr>
          </a:p>
        </p:txBody>
      </p:sp>
      <p:grpSp>
        <p:nvGrpSpPr>
          <p:cNvPr id="13" name="Group 12">
            <a:extLst>
              <a:ext uri="{FF2B5EF4-FFF2-40B4-BE49-F238E27FC236}">
                <a16:creationId xmlns:a16="http://schemas.microsoft.com/office/drawing/2014/main" id="{105E4A91-1C75-425C-82B8-872D93AD3A49}"/>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5" name="Freeform: Shape 14">
              <a:extLst>
                <a:ext uri="{FF2B5EF4-FFF2-40B4-BE49-F238E27FC236}">
                  <a16:creationId xmlns:a16="http://schemas.microsoft.com/office/drawing/2014/main" id="{0D43717B-B445-4CE2-BE6E-7C44C02A5E61}"/>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6" name="Freeform: Shape 15">
              <a:extLst>
                <a:ext uri="{FF2B5EF4-FFF2-40B4-BE49-F238E27FC236}">
                  <a16:creationId xmlns:a16="http://schemas.microsoft.com/office/drawing/2014/main" id="{275DCDC8-1E70-43D2-B1FD-77062B0E0C15}"/>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17" name="Freeform: Shape 16">
              <a:extLst>
                <a:ext uri="{FF2B5EF4-FFF2-40B4-BE49-F238E27FC236}">
                  <a16:creationId xmlns:a16="http://schemas.microsoft.com/office/drawing/2014/main" id="{31E94AD6-FD6A-4E59-B39A-9B74F1D338D0}"/>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8" name="Freeform: Shape 17">
              <a:extLst>
                <a:ext uri="{FF2B5EF4-FFF2-40B4-BE49-F238E27FC236}">
                  <a16:creationId xmlns:a16="http://schemas.microsoft.com/office/drawing/2014/main" id="{179830BE-9F12-4821-888A-E62DC5DA9A9A}"/>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Modeling</a:t>
              </a:r>
            </a:p>
          </p:txBody>
        </p:sp>
        <p:sp>
          <p:nvSpPr>
            <p:cNvPr id="19" name="Freeform: Shape 18">
              <a:extLst>
                <a:ext uri="{FF2B5EF4-FFF2-40B4-BE49-F238E27FC236}">
                  <a16:creationId xmlns:a16="http://schemas.microsoft.com/office/drawing/2014/main" id="{EFAA80F4-8169-45AE-8232-73CE9DB3C7C0}"/>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71601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35A5612-C550-4048-B8E2-26333BBFA22D}"/>
              </a:ext>
            </a:extLst>
          </p:cNvPr>
          <p:cNvSpPr txBox="1">
            <a:spLocks/>
          </p:cNvSpPr>
          <p:nvPr/>
        </p:nvSpPr>
        <p:spPr>
          <a:xfrm>
            <a:off x="0" y="0"/>
            <a:ext cx="11406909" cy="714207"/>
          </a:xfrm>
          <a:prstGeom prst="rect">
            <a:avLst/>
          </a:prstGeom>
          <a:solidFill>
            <a:schemeClr val="accent2">
              <a:lumMod val="20000"/>
              <a:lumOff val="80000"/>
            </a:schemeClr>
          </a:solidFill>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4000" dirty="0">
                <a:solidFill>
                  <a:schemeClr val="accent2">
                    <a:lumMod val="75000"/>
                  </a:schemeClr>
                </a:solidFill>
                <a:latin typeface="Perpetua Titling MT" panose="02020502060505020804" pitchFamily="18" charset="0"/>
              </a:rPr>
              <a:t>The end</a:t>
            </a:r>
            <a:r>
              <a:rPr lang="en-US" dirty="0">
                <a:solidFill>
                  <a:schemeClr val="accent2">
                    <a:lumMod val="75000"/>
                  </a:schemeClr>
                </a:solidFill>
                <a:latin typeface="Perpetua Titling MT" panose="02020502060505020804" pitchFamily="18" charset="0"/>
              </a:rPr>
              <a:t>: Conclusions and answers to our prayers</a:t>
            </a:r>
            <a:endParaRPr lang="en-US" sz="1600" dirty="0">
              <a:solidFill>
                <a:schemeClr val="accent2">
                  <a:lumMod val="75000"/>
                </a:schemeClr>
              </a:solidFill>
              <a:latin typeface="Perpetua Titling MT" panose="02020502060505020804" pitchFamily="18" charset="0"/>
            </a:endParaRPr>
          </a:p>
        </p:txBody>
      </p:sp>
      <p:sp>
        <p:nvSpPr>
          <p:cNvPr id="5" name="Content Placeholder 2">
            <a:extLst>
              <a:ext uri="{FF2B5EF4-FFF2-40B4-BE49-F238E27FC236}">
                <a16:creationId xmlns:a16="http://schemas.microsoft.com/office/drawing/2014/main" id="{1644E074-701D-479F-8FB1-80C3B07177A6}"/>
              </a:ext>
            </a:extLst>
          </p:cNvPr>
          <p:cNvSpPr txBox="1">
            <a:spLocks/>
          </p:cNvSpPr>
          <p:nvPr/>
        </p:nvSpPr>
        <p:spPr>
          <a:xfrm>
            <a:off x="145717" y="726582"/>
            <a:ext cx="11261192" cy="532453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050" b="1" dirty="0">
                <a:solidFill>
                  <a:schemeClr val="tx1">
                    <a:lumMod val="75000"/>
                    <a:lumOff val="25000"/>
                  </a:schemeClr>
                </a:solidFill>
              </a:rPr>
              <a:t>Which variables affect cancellations the most?</a:t>
            </a:r>
          </a:p>
          <a:p>
            <a:pPr marL="0" indent="0">
              <a:lnSpc>
                <a:spcPct val="100000"/>
              </a:lnSpc>
              <a:spcBef>
                <a:spcPts val="0"/>
              </a:spcBef>
              <a:buNone/>
            </a:pPr>
            <a:r>
              <a:rPr lang="en-US" sz="1050" dirty="0">
                <a:solidFill>
                  <a:schemeClr val="tx1">
                    <a:lumMod val="75000"/>
                    <a:lumOff val="25000"/>
                  </a:schemeClr>
                </a:solidFill>
              </a:rPr>
              <a:t>    </a:t>
            </a: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From the correlation matrix `lead time`, `previous_cancellation` and `market segment` correlated the most with `is_cancelled`. However, in linear regression the ones witgh highest coefficients were `previous_cancellations`, `is_repeated_guest` and `babies`. Logistic regression had  `previous_cancellations`, `is_repeated_guest` and `customer type` with highest coefficients. From the odds ratio it was `previous_cancellations`, `market_segment` and `hotel`. Therefore we can conclude that `previous_cancellations`, `is_repeated_guest`,  and `market_segment` are the variables that most predict `is_cancelled`. Also all of the variables were statistically significant except adults.</a:t>
            </a:r>
          </a:p>
          <a:p>
            <a:pPr marL="0" indent="0">
              <a:lnSpc>
                <a:spcPct val="100000"/>
              </a:lnSpc>
              <a:spcBef>
                <a:spcPts val="0"/>
              </a:spcBef>
              <a:buNone/>
            </a:pPr>
            <a:endParaRPr lang="en-US" sz="1050" dirty="0">
              <a:solidFill>
                <a:schemeClr val="tx1">
                  <a:lumMod val="75000"/>
                  <a:lumOff val="25000"/>
                </a:schemeClr>
              </a:solidFill>
            </a:endParaRPr>
          </a:p>
          <a:p>
            <a:pPr marL="0" indent="0">
              <a:lnSpc>
                <a:spcPct val="100000"/>
              </a:lnSpc>
              <a:spcBef>
                <a:spcPts val="0"/>
              </a:spcBef>
              <a:buNone/>
            </a:pPr>
            <a:r>
              <a:rPr lang="en-US" sz="1050" b="1" dirty="0">
                <a:solidFill>
                  <a:schemeClr val="tx1">
                    <a:lumMod val="75000"/>
                    <a:lumOff val="25000"/>
                  </a:schemeClr>
                </a:solidFill>
              </a:rPr>
              <a:t>Which hotel has a higher count of cancellations? And can we target these findings to compare them to the other hotel?</a:t>
            </a:r>
          </a:p>
          <a:p>
            <a:pPr marL="0" indent="0">
              <a:lnSpc>
                <a:spcPct val="100000"/>
              </a:lnSpc>
              <a:spcBef>
                <a:spcPts val="0"/>
              </a:spcBef>
              <a:buNone/>
            </a:pPr>
            <a:endParaRPr lang="en-US" sz="1050" dirty="0">
              <a:solidFill>
                <a:schemeClr val="tx1">
                  <a:lumMod val="75000"/>
                  <a:lumOff val="25000"/>
                </a:schemeClr>
              </a:solidFill>
            </a:endParaRP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City Hotel has a higher Cancellation Ratio than Resort Hotel with 39.7%</a:t>
            </a:r>
          </a:p>
          <a:p>
            <a:pPr marL="0" indent="0">
              <a:lnSpc>
                <a:spcPct val="100000"/>
              </a:lnSpc>
              <a:spcBef>
                <a:spcPts val="0"/>
              </a:spcBef>
              <a:buNone/>
            </a:pPr>
            <a:endParaRPr lang="en-US" sz="1050" dirty="0">
              <a:solidFill>
                <a:schemeClr val="tx1">
                  <a:lumMod val="75000"/>
                  <a:lumOff val="25000"/>
                </a:schemeClr>
              </a:solidFill>
            </a:endParaRPr>
          </a:p>
          <a:p>
            <a:pPr marL="0" indent="0">
              <a:lnSpc>
                <a:spcPct val="100000"/>
              </a:lnSpc>
              <a:spcBef>
                <a:spcPts val="0"/>
              </a:spcBef>
              <a:buNone/>
            </a:pPr>
            <a:r>
              <a:rPr lang="en-US" sz="1050" b="1" dirty="0">
                <a:solidFill>
                  <a:schemeClr val="tx1">
                    <a:lumMod val="75000"/>
                    <a:lumOff val="25000"/>
                  </a:schemeClr>
                </a:solidFill>
              </a:rPr>
              <a:t>Do certain countries have higher cancellation rates than others?</a:t>
            </a:r>
          </a:p>
          <a:p>
            <a:pPr marL="0" indent="0">
              <a:lnSpc>
                <a:spcPct val="100000"/>
              </a:lnSpc>
              <a:spcBef>
                <a:spcPts val="0"/>
              </a:spcBef>
              <a:buNone/>
            </a:pPr>
            <a:endParaRPr lang="en-US" sz="1050" dirty="0">
              <a:solidFill>
                <a:schemeClr val="tx1">
                  <a:lumMod val="75000"/>
                  <a:lumOff val="25000"/>
                </a:schemeClr>
              </a:solidFill>
            </a:endParaRP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Portugal has the highest number of cancellations. We can see that Portugal has the highest number of cancellations (with a ratio of 1.3, meaning that they have more cancellations than bookings), folowed by Brazil and Italy. However, Portugal has probably the highest frequency of cancellations because they don't have to book flights in order to travel to the hotel, while other countries have to do that in advance.</a:t>
            </a:r>
          </a:p>
          <a:p>
            <a:pPr marL="0" indent="0">
              <a:lnSpc>
                <a:spcPct val="100000"/>
              </a:lnSpc>
              <a:spcBef>
                <a:spcPts val="0"/>
              </a:spcBef>
              <a:buNone/>
            </a:pPr>
            <a:endParaRPr lang="en-US" sz="1050" dirty="0">
              <a:solidFill>
                <a:schemeClr val="tx1">
                  <a:lumMod val="75000"/>
                  <a:lumOff val="25000"/>
                </a:schemeClr>
              </a:solidFill>
            </a:endParaRPr>
          </a:p>
          <a:p>
            <a:pPr marL="0" indent="0">
              <a:lnSpc>
                <a:spcPct val="100000"/>
              </a:lnSpc>
              <a:spcBef>
                <a:spcPts val="0"/>
              </a:spcBef>
              <a:buNone/>
            </a:pPr>
            <a:r>
              <a:rPr lang="en-US" sz="1050" b="1" dirty="0">
                <a:solidFill>
                  <a:schemeClr val="tx1">
                    <a:lumMod val="75000"/>
                    <a:lumOff val="25000"/>
                  </a:schemeClr>
                </a:solidFill>
              </a:rPr>
              <a:t>Does market segment, customer type and meal affect cancellations?</a:t>
            </a:r>
          </a:p>
          <a:p>
            <a:pPr marL="0" indent="0">
              <a:lnSpc>
                <a:spcPct val="100000"/>
              </a:lnSpc>
              <a:spcBef>
                <a:spcPts val="0"/>
              </a:spcBef>
              <a:buNone/>
            </a:pPr>
            <a:endParaRPr lang="en-US" sz="1050" dirty="0">
              <a:solidFill>
                <a:schemeClr val="tx1">
                  <a:lumMod val="75000"/>
                  <a:lumOff val="25000"/>
                </a:schemeClr>
              </a:solidFill>
            </a:endParaRP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Groups have a higher cancellation ratio that people that do not cancel. `Online TA` have the highest number of not-canceled and canceled. Transient has the highest cancellation rate.</a:t>
            </a:r>
          </a:p>
          <a:p>
            <a:pPr marL="0" indent="0">
              <a:lnSpc>
                <a:spcPct val="100000"/>
              </a:lnSpc>
              <a:spcBef>
                <a:spcPts val="0"/>
              </a:spcBef>
              <a:buNone/>
            </a:pPr>
            <a:endParaRPr lang="en-US" sz="1050" dirty="0">
              <a:solidFill>
                <a:schemeClr val="tx1">
                  <a:lumMod val="75000"/>
                  <a:lumOff val="25000"/>
                </a:schemeClr>
              </a:solidFill>
            </a:endParaRPr>
          </a:p>
          <a:p>
            <a:pPr marL="0" indent="0">
              <a:lnSpc>
                <a:spcPct val="100000"/>
              </a:lnSpc>
              <a:spcBef>
                <a:spcPts val="0"/>
              </a:spcBef>
              <a:buNone/>
            </a:pPr>
            <a:r>
              <a:rPr lang="en-US" sz="1050" b="1" dirty="0">
                <a:solidFill>
                  <a:schemeClr val="tx1">
                    <a:lumMod val="75000"/>
                    <a:lumOff val="25000"/>
                  </a:schemeClr>
                </a:solidFill>
              </a:rPr>
              <a:t>Which seasons or months tend to have the highest number of cancellations?</a:t>
            </a:r>
          </a:p>
          <a:p>
            <a:pPr marL="0" indent="0">
              <a:lnSpc>
                <a:spcPct val="100000"/>
              </a:lnSpc>
              <a:spcBef>
                <a:spcPts val="0"/>
              </a:spcBef>
              <a:buNone/>
            </a:pPr>
            <a:endParaRPr lang="en-US" sz="1050" dirty="0">
              <a:solidFill>
                <a:schemeClr val="tx1">
                  <a:lumMod val="75000"/>
                  <a:lumOff val="25000"/>
                </a:schemeClr>
              </a:solidFill>
            </a:endParaRP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June is the month where most people cancel, followed by May </a:t>
            </a:r>
            <a:r>
              <a:rPr lang="en-US" sz="1000">
                <a:solidFill>
                  <a:schemeClr val="tx1">
                    <a:lumMod val="75000"/>
                    <a:lumOff val="25000"/>
                  </a:schemeClr>
                </a:solidFill>
              </a:rPr>
              <a:t>and August. </a:t>
            </a:r>
            <a:r>
              <a:rPr lang="en-US" sz="1000" dirty="0">
                <a:solidFill>
                  <a:schemeClr val="tx1">
                    <a:lumMod val="75000"/>
                    <a:lumOff val="25000"/>
                  </a:schemeClr>
                </a:solidFill>
              </a:rPr>
              <a:t>July and August is where more people check out and where the hotel gets most of its revenue. In 2015 more people cancelled than in the other years</a:t>
            </a:r>
          </a:p>
          <a:p>
            <a:pPr marL="0" indent="0">
              <a:lnSpc>
                <a:spcPct val="100000"/>
              </a:lnSpc>
              <a:spcBef>
                <a:spcPts val="0"/>
              </a:spcBef>
              <a:buNone/>
            </a:pPr>
            <a:endParaRPr lang="en-US" sz="1050" dirty="0">
              <a:solidFill>
                <a:schemeClr val="tx1">
                  <a:lumMod val="75000"/>
                  <a:lumOff val="25000"/>
                </a:schemeClr>
              </a:solidFill>
            </a:endParaRPr>
          </a:p>
          <a:p>
            <a:pPr marL="0" indent="0">
              <a:lnSpc>
                <a:spcPct val="100000"/>
              </a:lnSpc>
              <a:spcBef>
                <a:spcPts val="0"/>
              </a:spcBef>
              <a:buNone/>
            </a:pPr>
            <a:r>
              <a:rPr lang="en-US" sz="1050" b="1" dirty="0">
                <a:solidFill>
                  <a:schemeClr val="tx1">
                    <a:lumMod val="75000"/>
                    <a:lumOff val="25000"/>
                  </a:schemeClr>
                </a:solidFill>
              </a:rPr>
              <a:t>How does the pricing differ per type? And does this correlate to cancellations?</a:t>
            </a:r>
          </a:p>
          <a:p>
            <a:pPr marL="0" indent="0">
              <a:lnSpc>
                <a:spcPct val="100000"/>
              </a:lnSpc>
              <a:spcBef>
                <a:spcPts val="0"/>
              </a:spcBef>
              <a:buNone/>
            </a:pPr>
            <a:r>
              <a:rPr lang="en-US" sz="1050" dirty="0">
                <a:solidFill>
                  <a:schemeClr val="tx1">
                    <a:lumMod val="75000"/>
                    <a:lumOff val="25000"/>
                  </a:schemeClr>
                </a:solidFill>
              </a:rPr>
              <a:t>    </a:t>
            </a: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In July, August and September Resort Hotel has much higher prices and peak. Their prices were the highest, but still more people booked. However the cancellation ratio was still lower than in June.</a:t>
            </a:r>
          </a:p>
          <a:p>
            <a:pPr marL="0" indent="0">
              <a:lnSpc>
                <a:spcPct val="100000"/>
              </a:lnSpc>
              <a:spcBef>
                <a:spcPts val="0"/>
              </a:spcBef>
              <a:buNone/>
            </a:pPr>
            <a:r>
              <a:rPr lang="en-US" sz="1050" dirty="0">
                <a:solidFill>
                  <a:schemeClr val="tx1">
                    <a:lumMod val="75000"/>
                    <a:lumOff val="25000"/>
                  </a:schemeClr>
                </a:solidFill>
              </a:rPr>
              <a:t>    </a:t>
            </a:r>
          </a:p>
          <a:p>
            <a:pPr marL="0" indent="0">
              <a:lnSpc>
                <a:spcPct val="100000"/>
              </a:lnSpc>
              <a:spcBef>
                <a:spcPts val="0"/>
              </a:spcBef>
              <a:buNone/>
            </a:pPr>
            <a:r>
              <a:rPr lang="en-US" sz="1050" b="1" dirty="0">
                <a:solidFill>
                  <a:schemeClr val="tx1">
                    <a:lumMod val="75000"/>
                    <a:lumOff val="25000"/>
                  </a:schemeClr>
                </a:solidFill>
              </a:rPr>
              <a:t> What strong connection is there to returning customers? </a:t>
            </a:r>
          </a:p>
          <a:p>
            <a:pPr marL="0" indent="0">
              <a:lnSpc>
                <a:spcPct val="100000"/>
              </a:lnSpc>
              <a:spcBef>
                <a:spcPts val="0"/>
              </a:spcBef>
              <a:buNone/>
            </a:pPr>
            <a:r>
              <a:rPr lang="en-US" sz="1050" dirty="0">
                <a:solidFill>
                  <a:schemeClr val="tx1">
                    <a:lumMod val="75000"/>
                    <a:lumOff val="25000"/>
                  </a:schemeClr>
                </a:solidFill>
              </a:rPr>
              <a:t>    </a:t>
            </a:r>
          </a:p>
          <a:p>
            <a:pPr lvl="1">
              <a:lnSpc>
                <a:spcPct val="100000"/>
              </a:lnSpc>
              <a:spcBef>
                <a:spcPts val="0"/>
              </a:spcBef>
              <a:buFont typeface="Wingdings" panose="05000000000000000000" pitchFamily="2" charset="2"/>
              <a:buChar char="ü"/>
            </a:pPr>
            <a:r>
              <a:rPr lang="en-US" sz="1000" dirty="0">
                <a:solidFill>
                  <a:schemeClr val="tx1">
                    <a:lumMod val="75000"/>
                    <a:lumOff val="25000"/>
                  </a:schemeClr>
                </a:solidFill>
              </a:rPr>
              <a:t>Returning customer usually do not cancel, and people who already cancelled tend to cancel again.</a:t>
            </a:r>
          </a:p>
        </p:txBody>
      </p:sp>
      <p:grpSp>
        <p:nvGrpSpPr>
          <p:cNvPr id="6" name="Group 5">
            <a:extLst>
              <a:ext uri="{FF2B5EF4-FFF2-40B4-BE49-F238E27FC236}">
                <a16:creationId xmlns:a16="http://schemas.microsoft.com/office/drawing/2014/main" id="{6D92CFF6-139C-4F87-8D1E-F680CEB0F69E}"/>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7" name="Freeform: Shape 6">
              <a:extLst>
                <a:ext uri="{FF2B5EF4-FFF2-40B4-BE49-F238E27FC236}">
                  <a16:creationId xmlns:a16="http://schemas.microsoft.com/office/drawing/2014/main" id="{BE951DF1-F8D0-4F1D-B442-A9156CF6FBC8}"/>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8" name="Freeform: Shape 7">
              <a:extLst>
                <a:ext uri="{FF2B5EF4-FFF2-40B4-BE49-F238E27FC236}">
                  <a16:creationId xmlns:a16="http://schemas.microsoft.com/office/drawing/2014/main" id="{370ECFE3-0046-4608-A974-DF7E4E3698CF}"/>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9" name="Freeform: Shape 8">
              <a:extLst>
                <a:ext uri="{FF2B5EF4-FFF2-40B4-BE49-F238E27FC236}">
                  <a16:creationId xmlns:a16="http://schemas.microsoft.com/office/drawing/2014/main" id="{138FB9BA-228C-4D04-9C49-BAFF45F533DB}"/>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0" name="Freeform: Shape 9">
              <a:extLst>
                <a:ext uri="{FF2B5EF4-FFF2-40B4-BE49-F238E27FC236}">
                  <a16:creationId xmlns:a16="http://schemas.microsoft.com/office/drawing/2014/main" id="{1D0784C6-08D4-4837-9FA4-B1473C747986}"/>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1" name="Freeform: Shape 10">
              <a:extLst>
                <a:ext uri="{FF2B5EF4-FFF2-40B4-BE49-F238E27FC236}">
                  <a16:creationId xmlns:a16="http://schemas.microsoft.com/office/drawing/2014/main" id="{766D86FC-7533-469C-B615-FF211F2235C0}"/>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Conclusion</a:t>
              </a:r>
            </a:p>
          </p:txBody>
        </p:sp>
      </p:grpSp>
    </p:spTree>
    <p:extLst>
      <p:ext uri="{BB962C8B-B14F-4D97-AF65-F5344CB8AC3E}">
        <p14:creationId xmlns:p14="http://schemas.microsoft.com/office/powerpoint/2010/main" val="399207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0FE8CE-D334-3DD8-952A-993EE56295FE}"/>
              </a:ext>
            </a:extLst>
          </p:cNvPr>
          <p:cNvSpPr>
            <a:spLocks noGrp="1"/>
          </p:cNvSpPr>
          <p:nvPr>
            <p:ph type="title"/>
          </p:nvPr>
        </p:nvSpPr>
        <p:spPr>
          <a:xfrm>
            <a:off x="1115568" y="548640"/>
            <a:ext cx="10168128" cy="1179576"/>
          </a:xfrm>
        </p:spPr>
        <p:txBody>
          <a:bodyPr>
            <a:normAutofit/>
          </a:bodyPr>
          <a:lstStyle/>
          <a:p>
            <a:r>
              <a:rPr lang="en-US" sz="4000" dirty="0"/>
              <a:t>Goal</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18D13B2-6509-EC46-7CEA-0098B7AEE5DD}"/>
              </a:ext>
            </a:extLst>
          </p:cNvPr>
          <p:cNvSpPr>
            <a:spLocks noGrp="1"/>
          </p:cNvSpPr>
          <p:nvPr>
            <p:ph idx="1"/>
          </p:nvPr>
        </p:nvSpPr>
        <p:spPr>
          <a:xfrm>
            <a:off x="626850" y="2233797"/>
            <a:ext cx="10168128" cy="3695020"/>
          </a:xfrm>
        </p:spPr>
        <p:txBody>
          <a:bodyPr>
            <a:normAutofit/>
          </a:bodyPr>
          <a:lstStyle/>
          <a:p>
            <a:pPr marL="0" indent="0">
              <a:buNone/>
            </a:pPr>
            <a:r>
              <a:rPr lang="en-US" sz="2000" dirty="0"/>
              <a:t>By studying the data:</a:t>
            </a:r>
          </a:p>
          <a:p>
            <a:r>
              <a:rPr lang="en-US" sz="2000" dirty="0"/>
              <a:t>We are trying to find out </a:t>
            </a:r>
            <a:r>
              <a:rPr lang="en-US" sz="2000" b="1" dirty="0"/>
              <a:t>why</a:t>
            </a:r>
            <a:r>
              <a:rPr lang="en-US" sz="2000" dirty="0"/>
              <a:t> both hotels are having </a:t>
            </a:r>
            <a:r>
              <a:rPr lang="en-US" sz="2000" b="1" dirty="0"/>
              <a:t>cancellations</a:t>
            </a:r>
            <a:r>
              <a:rPr lang="en-US" sz="2000" dirty="0"/>
              <a:t> and also provide a better </a:t>
            </a:r>
            <a:r>
              <a:rPr lang="en-US" sz="2000" b="1" dirty="0"/>
              <a:t>customer overview</a:t>
            </a:r>
            <a:r>
              <a:rPr lang="en-US" sz="2000" dirty="0"/>
              <a:t> to achieve greater customer satisfaction</a:t>
            </a:r>
          </a:p>
          <a:p>
            <a:r>
              <a:rPr lang="en-US" sz="2000" dirty="0"/>
              <a:t>We want to find which variables affect cancellation rate the most, ultimately, give us a better understanding of cancellation </a:t>
            </a:r>
            <a:r>
              <a:rPr lang="en-US" sz="2000" dirty="0" err="1"/>
              <a:t>occurance</a:t>
            </a:r>
            <a:r>
              <a:rPr lang="en-US" sz="2000" dirty="0"/>
              <a:t> and how to prevent them in the future. Some questions we look to answer include:</a:t>
            </a:r>
          </a:p>
          <a:p>
            <a:pPr lvl="1">
              <a:buFont typeface="Courier New" panose="02070309020205020404" pitchFamily="49" charset="0"/>
              <a:buChar char="o"/>
            </a:pPr>
            <a:r>
              <a:rPr lang="en-US" sz="1800" dirty="0"/>
              <a:t>Which hotel has a higher count of cancellations?</a:t>
            </a:r>
          </a:p>
          <a:p>
            <a:pPr lvl="1">
              <a:buFont typeface="Courier New" panose="02070309020205020404" pitchFamily="49" charset="0"/>
              <a:buChar char="o"/>
            </a:pPr>
            <a:r>
              <a:rPr lang="en-US" sz="1800" dirty="0"/>
              <a:t>Do certain countries have higher cancellation rates than others?</a:t>
            </a:r>
          </a:p>
          <a:p>
            <a:pPr lvl="1">
              <a:buFont typeface="Courier New" panose="02070309020205020404" pitchFamily="49" charset="0"/>
              <a:buChar char="o"/>
            </a:pPr>
            <a:r>
              <a:rPr lang="en-US" sz="1800" dirty="0"/>
              <a:t>Which seasons or months tend to have the highest number of cancellations?</a:t>
            </a:r>
          </a:p>
          <a:p>
            <a:pPr lvl="1">
              <a:buFont typeface="Courier New" panose="02070309020205020404" pitchFamily="49" charset="0"/>
              <a:buChar char="o"/>
            </a:pPr>
            <a:r>
              <a:rPr lang="en-US" sz="1800" dirty="0"/>
              <a:t>How does the pricing differ per type?</a:t>
            </a:r>
          </a:p>
          <a:p>
            <a:pPr lvl="1">
              <a:buFont typeface="Courier New" panose="02070309020205020404" pitchFamily="49" charset="0"/>
              <a:buChar char="o"/>
            </a:pPr>
            <a:r>
              <a:rPr lang="en-US" sz="1800" dirty="0"/>
              <a:t>Which other variables affect cancellation, and repeated guests?</a:t>
            </a:r>
          </a:p>
        </p:txBody>
      </p:sp>
      <p:grpSp>
        <p:nvGrpSpPr>
          <p:cNvPr id="32" name="Group 31">
            <a:extLst>
              <a:ext uri="{FF2B5EF4-FFF2-40B4-BE49-F238E27FC236}">
                <a16:creationId xmlns:a16="http://schemas.microsoft.com/office/drawing/2014/main" id="{1E48A96A-859A-4B80-B53B-301D4BD932CC}"/>
              </a:ext>
            </a:extLst>
          </p:cNvPr>
          <p:cNvGrpSpPr/>
          <p:nvPr/>
        </p:nvGrpSpPr>
        <p:grpSpPr>
          <a:xfrm>
            <a:off x="432886" y="6063493"/>
            <a:ext cx="11095757" cy="738160"/>
            <a:chOff x="2729215" y="5897575"/>
            <a:chExt cx="8193578" cy="738160"/>
          </a:xfrm>
          <a:solidFill>
            <a:schemeClr val="accent2">
              <a:lumMod val="20000"/>
              <a:lumOff val="80000"/>
            </a:schemeClr>
          </a:solidFill>
        </p:grpSpPr>
        <p:sp>
          <p:nvSpPr>
            <p:cNvPr id="33" name="Freeform: Shape 32">
              <a:extLst>
                <a:ext uri="{FF2B5EF4-FFF2-40B4-BE49-F238E27FC236}">
                  <a16:creationId xmlns:a16="http://schemas.microsoft.com/office/drawing/2014/main" id="{41B54BD0-BBF3-4D94-84D5-19853B8D69D6}"/>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Intro</a:t>
              </a:r>
            </a:p>
          </p:txBody>
        </p:sp>
        <p:sp>
          <p:nvSpPr>
            <p:cNvPr id="34" name="Freeform: Shape 33">
              <a:extLst>
                <a:ext uri="{FF2B5EF4-FFF2-40B4-BE49-F238E27FC236}">
                  <a16:creationId xmlns:a16="http://schemas.microsoft.com/office/drawing/2014/main" id="{18AC7A67-96A6-434C-A69A-1F4771F3D6E5}"/>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35" name="Freeform: Shape 34">
              <a:extLst>
                <a:ext uri="{FF2B5EF4-FFF2-40B4-BE49-F238E27FC236}">
                  <a16:creationId xmlns:a16="http://schemas.microsoft.com/office/drawing/2014/main" id="{E08031C1-EEAD-4748-AF1C-482E3604C90D}"/>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36" name="Freeform: Shape 35">
              <a:extLst>
                <a:ext uri="{FF2B5EF4-FFF2-40B4-BE49-F238E27FC236}">
                  <a16:creationId xmlns:a16="http://schemas.microsoft.com/office/drawing/2014/main" id="{77875909-9352-4908-A70D-FE49A26C03EA}"/>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37" name="Freeform: Shape 36">
              <a:extLst>
                <a:ext uri="{FF2B5EF4-FFF2-40B4-BE49-F238E27FC236}">
                  <a16:creationId xmlns:a16="http://schemas.microsoft.com/office/drawing/2014/main" id="{5EDAC3C4-DDCD-43D5-9421-F7A35C5DAE28}"/>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253555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2F8E263A-170F-993B-6FD4-889CE0F9D3F0}"/>
              </a:ext>
            </a:extLst>
          </p:cNvPr>
          <p:cNvGraphicFramePr>
            <a:graphicFrameLocks noGrp="1"/>
          </p:cNvGraphicFramePr>
          <p:nvPr>
            <p:ph idx="1"/>
            <p:extLst>
              <p:ext uri="{D42A27DB-BD31-4B8C-83A1-F6EECF244321}">
                <p14:modId xmlns:p14="http://schemas.microsoft.com/office/powerpoint/2010/main" val="570947512"/>
              </p:ext>
            </p:extLst>
          </p:nvPr>
        </p:nvGraphicFramePr>
        <p:xfrm>
          <a:off x="514905" y="568171"/>
          <a:ext cx="10838895" cy="5715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Group 15">
            <a:extLst>
              <a:ext uri="{FF2B5EF4-FFF2-40B4-BE49-F238E27FC236}">
                <a16:creationId xmlns:a16="http://schemas.microsoft.com/office/drawing/2014/main" id="{FF90E060-7D13-47FF-BFD0-A58C948C1B97}"/>
              </a:ext>
            </a:extLst>
          </p:cNvPr>
          <p:cNvGrpSpPr/>
          <p:nvPr/>
        </p:nvGrpSpPr>
        <p:grpSpPr>
          <a:xfrm>
            <a:off x="432886" y="6063493"/>
            <a:ext cx="11095757" cy="738160"/>
            <a:chOff x="2729215" y="5897575"/>
            <a:chExt cx="8193578" cy="738160"/>
          </a:xfrm>
          <a:solidFill>
            <a:schemeClr val="accent2">
              <a:lumMod val="20000"/>
              <a:lumOff val="80000"/>
            </a:schemeClr>
          </a:solidFill>
        </p:grpSpPr>
        <p:sp>
          <p:nvSpPr>
            <p:cNvPr id="17" name="Freeform: Shape 16">
              <a:extLst>
                <a:ext uri="{FF2B5EF4-FFF2-40B4-BE49-F238E27FC236}">
                  <a16:creationId xmlns:a16="http://schemas.microsoft.com/office/drawing/2014/main" id="{30004ACD-20FF-4010-AED7-C687AD0559FA}"/>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Intro</a:t>
              </a:r>
            </a:p>
          </p:txBody>
        </p:sp>
        <p:sp>
          <p:nvSpPr>
            <p:cNvPr id="18" name="Freeform: Shape 17">
              <a:extLst>
                <a:ext uri="{FF2B5EF4-FFF2-40B4-BE49-F238E27FC236}">
                  <a16:creationId xmlns:a16="http://schemas.microsoft.com/office/drawing/2014/main" id="{1AA9BB61-FB47-4AAA-8252-996FDF101341}"/>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Data Preparation</a:t>
              </a:r>
            </a:p>
          </p:txBody>
        </p:sp>
        <p:sp>
          <p:nvSpPr>
            <p:cNvPr id="20" name="Freeform: Shape 19">
              <a:extLst>
                <a:ext uri="{FF2B5EF4-FFF2-40B4-BE49-F238E27FC236}">
                  <a16:creationId xmlns:a16="http://schemas.microsoft.com/office/drawing/2014/main" id="{4ED0CBA7-266F-41A3-9226-FDED2820DFAD}"/>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21" name="Freeform: Shape 20">
              <a:extLst>
                <a:ext uri="{FF2B5EF4-FFF2-40B4-BE49-F238E27FC236}">
                  <a16:creationId xmlns:a16="http://schemas.microsoft.com/office/drawing/2014/main" id="{4AB730DF-8581-4666-8A80-08AFE2095A53}"/>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2" name="Freeform: Shape 21">
              <a:extLst>
                <a:ext uri="{FF2B5EF4-FFF2-40B4-BE49-F238E27FC236}">
                  <a16:creationId xmlns:a16="http://schemas.microsoft.com/office/drawing/2014/main" id="{C9627655-9A12-477F-99E3-46F24D713AB8}"/>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14755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1D3097-FAE8-0B44-E19B-87B94002AED9}"/>
              </a:ext>
            </a:extLst>
          </p:cNvPr>
          <p:cNvSpPr>
            <a:spLocks noGrp="1"/>
          </p:cNvSpPr>
          <p:nvPr>
            <p:ph type="title"/>
          </p:nvPr>
        </p:nvSpPr>
        <p:spPr>
          <a:xfrm>
            <a:off x="621792" y="1161288"/>
            <a:ext cx="3133462" cy="1759465"/>
          </a:xfrm>
        </p:spPr>
        <p:txBody>
          <a:bodyPr>
            <a:normAutofit/>
          </a:bodyPr>
          <a:lstStyle/>
          <a:p>
            <a:r>
              <a:rPr lang="en-US" sz="4000" dirty="0"/>
              <a:t>Required Packages</a:t>
            </a:r>
          </a:p>
        </p:txBody>
      </p:sp>
      <p:sp>
        <p:nvSpPr>
          <p:cNvPr id="21" name="Rectangle 20">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42B987B-B17F-43D8-1130-43F87D66A447}"/>
              </a:ext>
            </a:extLst>
          </p:cNvPr>
          <p:cNvSpPr>
            <a:spLocks noGrp="1"/>
          </p:cNvSpPr>
          <p:nvPr>
            <p:ph idx="1"/>
          </p:nvPr>
        </p:nvSpPr>
        <p:spPr>
          <a:xfrm>
            <a:off x="5434149" y="932688"/>
            <a:ext cx="5916603" cy="4992624"/>
          </a:xfrm>
        </p:spPr>
        <p:txBody>
          <a:bodyPr anchor="ctr">
            <a:normAutofit/>
          </a:bodyPr>
          <a:lstStyle/>
          <a:p>
            <a:r>
              <a:rPr lang="en-US" sz="2000" b="1" dirty="0"/>
              <a:t>pandas</a:t>
            </a:r>
            <a:r>
              <a:rPr lang="en-US" sz="2000" dirty="0"/>
              <a:t>: analyzing, cleaning, exploring, and manipulating data</a:t>
            </a:r>
          </a:p>
          <a:p>
            <a:endParaRPr lang="en-US" sz="2000" dirty="0"/>
          </a:p>
          <a:p>
            <a:r>
              <a:rPr lang="en-US" sz="2000" b="1" dirty="0"/>
              <a:t>seaborn</a:t>
            </a:r>
            <a:r>
              <a:rPr lang="en-US" sz="2000" dirty="0"/>
              <a:t>: data visualization library built on top of Matplotlib</a:t>
            </a:r>
          </a:p>
          <a:p>
            <a:endParaRPr lang="en-US" sz="2000" dirty="0"/>
          </a:p>
          <a:p>
            <a:r>
              <a:rPr lang="en-US" sz="2000" b="1" dirty="0" err="1"/>
              <a:t>matplotlib.pyplot</a:t>
            </a:r>
            <a:r>
              <a:rPr lang="en-US" sz="2000" b="1" dirty="0"/>
              <a:t>: </a:t>
            </a:r>
            <a:r>
              <a:rPr lang="en-US" sz="2000" dirty="0"/>
              <a:t>make matplotlib work like MATLAB (used for figures)</a:t>
            </a:r>
          </a:p>
          <a:p>
            <a:endParaRPr lang="en-US" sz="2000" dirty="0"/>
          </a:p>
          <a:p>
            <a:r>
              <a:rPr lang="en-US" sz="2000" b="1" dirty="0" err="1"/>
              <a:t>statsmodels.api</a:t>
            </a:r>
            <a:r>
              <a:rPr lang="en-US" sz="2000" dirty="0"/>
              <a:t>: provides various statistical models and functions to explore, analyze, and visualize data</a:t>
            </a:r>
          </a:p>
        </p:txBody>
      </p:sp>
      <p:pic>
        <p:nvPicPr>
          <p:cNvPr id="5" name="Picture 4">
            <a:extLst>
              <a:ext uri="{FF2B5EF4-FFF2-40B4-BE49-F238E27FC236}">
                <a16:creationId xmlns:a16="http://schemas.microsoft.com/office/drawing/2014/main" id="{F688B5A8-A9E3-4AE0-956A-CE8F44673C0F}"/>
              </a:ext>
            </a:extLst>
          </p:cNvPr>
          <p:cNvPicPr>
            <a:picLocks noChangeAspect="1"/>
          </p:cNvPicPr>
          <p:nvPr/>
        </p:nvPicPr>
        <p:blipFill>
          <a:blip r:embed="rId2">
            <a:alphaModFix amt="20000"/>
          </a:blip>
          <a:stretch>
            <a:fillRect/>
          </a:stretch>
        </p:blipFill>
        <p:spPr>
          <a:xfrm>
            <a:off x="128016" y="2494258"/>
            <a:ext cx="5428263" cy="1869484"/>
          </a:xfrm>
          <a:prstGeom prst="rect">
            <a:avLst/>
          </a:prstGeom>
          <a:ln>
            <a:noFill/>
          </a:ln>
          <a:effectLst>
            <a:softEdge rad="112500"/>
          </a:effectLst>
        </p:spPr>
      </p:pic>
      <p:grpSp>
        <p:nvGrpSpPr>
          <p:cNvPr id="20" name="Group 19">
            <a:extLst>
              <a:ext uri="{FF2B5EF4-FFF2-40B4-BE49-F238E27FC236}">
                <a16:creationId xmlns:a16="http://schemas.microsoft.com/office/drawing/2014/main" id="{B3DB1EB0-C770-432E-B4BA-8B022EB1DF0D}"/>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22" name="Freeform: Shape 21">
              <a:extLst>
                <a:ext uri="{FF2B5EF4-FFF2-40B4-BE49-F238E27FC236}">
                  <a16:creationId xmlns:a16="http://schemas.microsoft.com/office/drawing/2014/main" id="{723ED7E0-2690-44C6-B147-98022C563FA9}"/>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23" name="Freeform: Shape 22">
              <a:extLst>
                <a:ext uri="{FF2B5EF4-FFF2-40B4-BE49-F238E27FC236}">
                  <a16:creationId xmlns:a16="http://schemas.microsoft.com/office/drawing/2014/main" id="{4CC44F2E-25D9-475D-A7B7-AB03867F02F1}"/>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Preparation</a:t>
              </a:r>
            </a:p>
          </p:txBody>
        </p:sp>
        <p:sp>
          <p:nvSpPr>
            <p:cNvPr id="24" name="Freeform: Shape 23">
              <a:extLst>
                <a:ext uri="{FF2B5EF4-FFF2-40B4-BE49-F238E27FC236}">
                  <a16:creationId xmlns:a16="http://schemas.microsoft.com/office/drawing/2014/main" id="{A114C46B-0282-4F53-A39A-6006FD0E1F8B}"/>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25" name="Freeform: Shape 24">
              <a:extLst>
                <a:ext uri="{FF2B5EF4-FFF2-40B4-BE49-F238E27FC236}">
                  <a16:creationId xmlns:a16="http://schemas.microsoft.com/office/drawing/2014/main" id="{18C9A672-27B1-4C25-A90E-CBA099F5ECA0}"/>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6" name="Freeform: Shape 25">
              <a:extLst>
                <a:ext uri="{FF2B5EF4-FFF2-40B4-BE49-F238E27FC236}">
                  <a16:creationId xmlns:a16="http://schemas.microsoft.com/office/drawing/2014/main" id="{1ECCA67E-5414-4ADE-A331-0EC9B2BDE17E}"/>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328590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8115F9-4C93-E9D1-39FF-CCCB434F5EE0}"/>
              </a:ext>
            </a:extLst>
          </p:cNvPr>
          <p:cNvSpPr>
            <a:spLocks noGrp="1"/>
          </p:cNvSpPr>
          <p:nvPr>
            <p:ph type="title"/>
          </p:nvPr>
        </p:nvSpPr>
        <p:spPr>
          <a:xfrm>
            <a:off x="638881" y="673796"/>
            <a:ext cx="10909640" cy="1249394"/>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Data Description</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alendar&#10;&#10;Description automatically generated">
            <a:extLst>
              <a:ext uri="{FF2B5EF4-FFF2-40B4-BE49-F238E27FC236}">
                <a16:creationId xmlns:a16="http://schemas.microsoft.com/office/drawing/2014/main" id="{73E75DC2-E8A9-0F54-2E07-B8CFF58E895E}"/>
              </a:ext>
            </a:extLst>
          </p:cNvPr>
          <p:cNvPicPr>
            <a:picLocks noChangeAspect="1"/>
          </p:cNvPicPr>
          <p:nvPr/>
        </p:nvPicPr>
        <p:blipFill>
          <a:blip r:embed="rId2"/>
          <a:stretch>
            <a:fillRect/>
          </a:stretch>
        </p:blipFill>
        <p:spPr>
          <a:xfrm>
            <a:off x="641179" y="1923190"/>
            <a:ext cx="10909641" cy="3011619"/>
          </a:xfrm>
          <a:prstGeom prst="rect">
            <a:avLst/>
          </a:prstGeom>
        </p:spPr>
      </p:pic>
      <p:pic>
        <p:nvPicPr>
          <p:cNvPr id="15" name="Picture 14" descr="A white rectangular sign with a black circle&#10;&#10;Description automatically generated">
            <a:extLst>
              <a:ext uri="{FF2B5EF4-FFF2-40B4-BE49-F238E27FC236}">
                <a16:creationId xmlns:a16="http://schemas.microsoft.com/office/drawing/2014/main" id="{E7333E31-7AD5-A119-5D5F-3C4F61A7A341}"/>
              </a:ext>
            </a:extLst>
          </p:cNvPr>
          <p:cNvPicPr>
            <a:picLocks noChangeAspect="1"/>
          </p:cNvPicPr>
          <p:nvPr/>
        </p:nvPicPr>
        <p:blipFill>
          <a:blip r:embed="rId3"/>
          <a:stretch>
            <a:fillRect/>
          </a:stretch>
        </p:blipFill>
        <p:spPr>
          <a:xfrm>
            <a:off x="638881" y="5191029"/>
            <a:ext cx="3454400" cy="876300"/>
          </a:xfrm>
          <a:prstGeom prst="rect">
            <a:avLst/>
          </a:prstGeom>
        </p:spPr>
      </p:pic>
      <p:sp>
        <p:nvSpPr>
          <p:cNvPr id="8" name="Content Placeholder 2">
            <a:extLst>
              <a:ext uri="{FF2B5EF4-FFF2-40B4-BE49-F238E27FC236}">
                <a16:creationId xmlns:a16="http://schemas.microsoft.com/office/drawing/2014/main" id="{92559AF9-B845-4127-99AE-3BD906722640}"/>
              </a:ext>
            </a:extLst>
          </p:cNvPr>
          <p:cNvSpPr txBox="1">
            <a:spLocks/>
          </p:cNvSpPr>
          <p:nvPr/>
        </p:nvSpPr>
        <p:spPr>
          <a:xfrm>
            <a:off x="4191102" y="5262148"/>
            <a:ext cx="6179512" cy="104325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We have 32 variables (columns) and 119,390 observations</a:t>
            </a:r>
          </a:p>
        </p:txBody>
      </p:sp>
      <p:grpSp>
        <p:nvGrpSpPr>
          <p:cNvPr id="9" name="Group 8">
            <a:extLst>
              <a:ext uri="{FF2B5EF4-FFF2-40B4-BE49-F238E27FC236}">
                <a16:creationId xmlns:a16="http://schemas.microsoft.com/office/drawing/2014/main" id="{99B984B6-FFB7-466C-87BF-A7CB6922E70C}"/>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1" name="Freeform: Shape 10">
              <a:extLst>
                <a:ext uri="{FF2B5EF4-FFF2-40B4-BE49-F238E27FC236}">
                  <a16:creationId xmlns:a16="http://schemas.microsoft.com/office/drawing/2014/main" id="{43F55854-1748-42C0-87EC-D88173726A83}"/>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2" name="Freeform: Shape 11">
              <a:extLst>
                <a:ext uri="{FF2B5EF4-FFF2-40B4-BE49-F238E27FC236}">
                  <a16:creationId xmlns:a16="http://schemas.microsoft.com/office/drawing/2014/main" id="{D8D562F2-DE66-4704-A1F6-A624CE13CD4C}"/>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Preparation</a:t>
              </a:r>
            </a:p>
          </p:txBody>
        </p:sp>
        <p:sp>
          <p:nvSpPr>
            <p:cNvPr id="13" name="Freeform: Shape 12">
              <a:extLst>
                <a:ext uri="{FF2B5EF4-FFF2-40B4-BE49-F238E27FC236}">
                  <a16:creationId xmlns:a16="http://schemas.microsoft.com/office/drawing/2014/main" id="{A5E44603-21B9-4387-B368-6D7A07C913EF}"/>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4" name="Freeform: Shape 13">
              <a:extLst>
                <a:ext uri="{FF2B5EF4-FFF2-40B4-BE49-F238E27FC236}">
                  <a16:creationId xmlns:a16="http://schemas.microsoft.com/office/drawing/2014/main" id="{6FAD5EBA-EEFD-4A02-8A40-59534348729E}"/>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6" name="Freeform: Shape 15">
              <a:extLst>
                <a:ext uri="{FF2B5EF4-FFF2-40B4-BE49-F238E27FC236}">
                  <a16:creationId xmlns:a16="http://schemas.microsoft.com/office/drawing/2014/main" id="{910AFE67-27FF-4AE1-94D0-489FEA4A8A59}"/>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2110839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C61179F-31AB-95A2-A71B-CE64ECCD5CC5}"/>
              </a:ext>
            </a:extLst>
          </p:cNvPr>
          <p:cNvPicPr>
            <a:picLocks noGrp="1" noChangeAspect="1"/>
          </p:cNvPicPr>
          <p:nvPr>
            <p:ph idx="1"/>
          </p:nvPr>
        </p:nvPicPr>
        <p:blipFill>
          <a:blip r:embed="rId2"/>
          <a:stretch>
            <a:fillRect/>
          </a:stretch>
        </p:blipFill>
        <p:spPr>
          <a:xfrm>
            <a:off x="414306" y="145108"/>
            <a:ext cx="3825569" cy="5110383"/>
          </a:xfrm>
        </p:spPr>
      </p:pic>
      <p:sp>
        <p:nvSpPr>
          <p:cNvPr id="8" name="Content Placeholder 2">
            <a:extLst>
              <a:ext uri="{FF2B5EF4-FFF2-40B4-BE49-F238E27FC236}">
                <a16:creationId xmlns:a16="http://schemas.microsoft.com/office/drawing/2014/main" id="{5711982D-C5C6-4BE1-B04A-5AD04C1CA52D}"/>
              </a:ext>
            </a:extLst>
          </p:cNvPr>
          <p:cNvSpPr txBox="1">
            <a:spLocks/>
          </p:cNvSpPr>
          <p:nvPr/>
        </p:nvSpPr>
        <p:spPr>
          <a:xfrm>
            <a:off x="414306" y="5084812"/>
            <a:ext cx="4250962" cy="84281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Quick glance of columns and their type</a:t>
            </a:r>
          </a:p>
        </p:txBody>
      </p:sp>
      <p:pic>
        <p:nvPicPr>
          <p:cNvPr id="6" name="Picture 5">
            <a:extLst>
              <a:ext uri="{FF2B5EF4-FFF2-40B4-BE49-F238E27FC236}">
                <a16:creationId xmlns:a16="http://schemas.microsoft.com/office/drawing/2014/main" id="{449CF567-3408-4CEE-BB3C-BAB4572DBDA1}"/>
              </a:ext>
            </a:extLst>
          </p:cNvPr>
          <p:cNvPicPr>
            <a:picLocks noChangeAspect="1"/>
          </p:cNvPicPr>
          <p:nvPr/>
        </p:nvPicPr>
        <p:blipFill>
          <a:blip r:embed="rId3"/>
          <a:stretch>
            <a:fillRect/>
          </a:stretch>
        </p:blipFill>
        <p:spPr>
          <a:xfrm>
            <a:off x="5574271" y="2773064"/>
            <a:ext cx="5331266" cy="1774930"/>
          </a:xfrm>
          <a:prstGeom prst="rect">
            <a:avLst/>
          </a:prstGeom>
        </p:spPr>
      </p:pic>
      <p:sp>
        <p:nvSpPr>
          <p:cNvPr id="13" name="Content Placeholder 2">
            <a:extLst>
              <a:ext uri="{FF2B5EF4-FFF2-40B4-BE49-F238E27FC236}">
                <a16:creationId xmlns:a16="http://schemas.microsoft.com/office/drawing/2014/main" id="{3076AC14-6B60-4701-9393-E2BA39D7DA0F}"/>
              </a:ext>
            </a:extLst>
          </p:cNvPr>
          <p:cNvSpPr txBox="1">
            <a:spLocks/>
          </p:cNvSpPr>
          <p:nvPr/>
        </p:nvSpPr>
        <p:spPr>
          <a:xfrm>
            <a:off x="6406419" y="2188192"/>
            <a:ext cx="3454879" cy="684982"/>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t>Statistical Description of the Hotel Data</a:t>
            </a:r>
          </a:p>
          <a:p>
            <a:pPr marL="0" indent="0" algn="ctr">
              <a:lnSpc>
                <a:spcPct val="100000"/>
              </a:lnSpc>
              <a:spcBef>
                <a:spcPts val="0"/>
              </a:spcBef>
              <a:buNone/>
            </a:pPr>
            <a:r>
              <a:rPr lang="en-US" sz="1100" dirty="0"/>
              <a:t>Note: cropped for the sake of visual</a:t>
            </a:r>
          </a:p>
        </p:txBody>
      </p:sp>
      <p:sp>
        <p:nvSpPr>
          <p:cNvPr id="17" name="Content Placeholder 2">
            <a:extLst>
              <a:ext uri="{FF2B5EF4-FFF2-40B4-BE49-F238E27FC236}">
                <a16:creationId xmlns:a16="http://schemas.microsoft.com/office/drawing/2014/main" id="{34CB9CCE-D26B-4DAF-B217-4007E399B459}"/>
              </a:ext>
            </a:extLst>
          </p:cNvPr>
          <p:cNvSpPr txBox="1">
            <a:spLocks/>
          </p:cNvSpPr>
          <p:nvPr/>
        </p:nvSpPr>
        <p:spPr>
          <a:xfrm>
            <a:off x="5574271" y="4526977"/>
            <a:ext cx="3989250" cy="1115669"/>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t>From this, we can conclude the following:</a:t>
            </a:r>
          </a:p>
          <a:p>
            <a:pPr>
              <a:lnSpc>
                <a:spcPct val="100000"/>
              </a:lnSpc>
              <a:spcBef>
                <a:spcPts val="0"/>
              </a:spcBef>
            </a:pPr>
            <a:r>
              <a:rPr lang="en-US" sz="1200" dirty="0"/>
              <a:t>The majority of columns appear to have a </a:t>
            </a:r>
            <a:r>
              <a:rPr lang="en-US" sz="1200" b="1" dirty="0"/>
              <a:t>skewed distribution</a:t>
            </a:r>
          </a:p>
          <a:p>
            <a:pPr>
              <a:lnSpc>
                <a:spcPct val="100000"/>
              </a:lnSpc>
              <a:spcBef>
                <a:spcPts val="0"/>
              </a:spcBef>
            </a:pPr>
            <a:endParaRPr lang="en-US" sz="1200" dirty="0"/>
          </a:p>
          <a:p>
            <a:pPr>
              <a:lnSpc>
                <a:spcPct val="100000"/>
              </a:lnSpc>
              <a:spcBef>
                <a:spcPts val="0"/>
              </a:spcBef>
            </a:pPr>
            <a:r>
              <a:rPr lang="en-US" sz="1200" dirty="0"/>
              <a:t>There might be </a:t>
            </a:r>
            <a:r>
              <a:rPr lang="en-US" sz="1200" b="1" dirty="0"/>
              <a:t>outliers</a:t>
            </a:r>
            <a:r>
              <a:rPr lang="en-US" sz="1200" dirty="0"/>
              <a:t> (for example </a:t>
            </a:r>
            <a:r>
              <a:rPr lang="en-US" sz="1200" dirty="0" err="1"/>
              <a:t>adr</a:t>
            </a:r>
            <a:r>
              <a:rPr lang="en-US" sz="1200" dirty="0"/>
              <a:t> has a MAX of 5400, yet its mean is 100. We can further look for outliers in the analysis)</a:t>
            </a:r>
          </a:p>
        </p:txBody>
      </p:sp>
      <p:sp>
        <p:nvSpPr>
          <p:cNvPr id="18" name="Content Placeholder 2">
            <a:extLst>
              <a:ext uri="{FF2B5EF4-FFF2-40B4-BE49-F238E27FC236}">
                <a16:creationId xmlns:a16="http://schemas.microsoft.com/office/drawing/2014/main" id="{6E870695-C51F-4988-A282-A7C8CF3236B5}"/>
              </a:ext>
            </a:extLst>
          </p:cNvPr>
          <p:cNvSpPr txBox="1">
            <a:spLocks/>
          </p:cNvSpPr>
          <p:nvPr/>
        </p:nvSpPr>
        <p:spPr>
          <a:xfrm>
            <a:off x="4845871" y="678668"/>
            <a:ext cx="4250961" cy="1261884"/>
          </a:xfrm>
          <a:prstGeom prst="rect">
            <a:avLst/>
          </a:prstGeom>
        </p:spPr>
        <p:txBody>
          <a:bodyPr vert="horz"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dirty="0"/>
              <a:t>From looking at the columns info, we notice:</a:t>
            </a:r>
          </a:p>
          <a:p>
            <a:pPr>
              <a:lnSpc>
                <a:spcPct val="100000"/>
              </a:lnSpc>
              <a:spcBef>
                <a:spcPts val="0"/>
              </a:spcBef>
            </a:pPr>
            <a:r>
              <a:rPr lang="en-US" sz="1200" dirty="0"/>
              <a:t>Reservation_status_date should have </a:t>
            </a:r>
            <a:r>
              <a:rPr lang="en-US" sz="1200" b="1" dirty="0"/>
              <a:t>date</a:t>
            </a:r>
            <a:r>
              <a:rPr lang="en-US" sz="1200" dirty="0"/>
              <a:t> type</a:t>
            </a:r>
          </a:p>
          <a:p>
            <a:pPr>
              <a:lnSpc>
                <a:spcPct val="100000"/>
              </a:lnSpc>
              <a:spcBef>
                <a:spcPts val="0"/>
              </a:spcBef>
            </a:pPr>
            <a:r>
              <a:rPr lang="en-US" sz="1200" dirty="0"/>
              <a:t>Agent, children, and company should be </a:t>
            </a:r>
            <a:r>
              <a:rPr lang="en-US" sz="1200" b="1" dirty="0"/>
              <a:t>int64</a:t>
            </a:r>
            <a:r>
              <a:rPr lang="en-US" sz="1200" dirty="0"/>
              <a:t> type</a:t>
            </a:r>
          </a:p>
          <a:p>
            <a:pPr>
              <a:lnSpc>
                <a:spcPct val="100000"/>
              </a:lnSpc>
              <a:spcBef>
                <a:spcPts val="0"/>
              </a:spcBef>
            </a:pPr>
            <a:endParaRPr lang="en-US" sz="1200" dirty="0"/>
          </a:p>
        </p:txBody>
      </p:sp>
      <p:grpSp>
        <p:nvGrpSpPr>
          <p:cNvPr id="19" name="Group 18">
            <a:extLst>
              <a:ext uri="{FF2B5EF4-FFF2-40B4-BE49-F238E27FC236}">
                <a16:creationId xmlns:a16="http://schemas.microsoft.com/office/drawing/2014/main" id="{9CF73939-71A0-44DC-B809-993D054A4B8A}"/>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22" name="Freeform: Shape 21">
              <a:extLst>
                <a:ext uri="{FF2B5EF4-FFF2-40B4-BE49-F238E27FC236}">
                  <a16:creationId xmlns:a16="http://schemas.microsoft.com/office/drawing/2014/main" id="{3EDCA2BF-9096-4F86-97DE-45131E8BB9A7}"/>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23" name="Freeform: Shape 22">
              <a:extLst>
                <a:ext uri="{FF2B5EF4-FFF2-40B4-BE49-F238E27FC236}">
                  <a16:creationId xmlns:a16="http://schemas.microsoft.com/office/drawing/2014/main" id="{89758645-BE42-45DA-BB87-35C5DEA8D0D7}"/>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Preparation</a:t>
              </a:r>
            </a:p>
          </p:txBody>
        </p:sp>
        <p:sp>
          <p:nvSpPr>
            <p:cNvPr id="24" name="Freeform: Shape 23">
              <a:extLst>
                <a:ext uri="{FF2B5EF4-FFF2-40B4-BE49-F238E27FC236}">
                  <a16:creationId xmlns:a16="http://schemas.microsoft.com/office/drawing/2014/main" id="{166BDDD7-5EE9-4ED2-9F6D-50E605D758FF}"/>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25" name="Freeform: Shape 24">
              <a:extLst>
                <a:ext uri="{FF2B5EF4-FFF2-40B4-BE49-F238E27FC236}">
                  <a16:creationId xmlns:a16="http://schemas.microsoft.com/office/drawing/2014/main" id="{0E437F35-426B-4BD9-8AD9-265E2822FA19}"/>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6" name="Freeform: Shape 25">
              <a:extLst>
                <a:ext uri="{FF2B5EF4-FFF2-40B4-BE49-F238E27FC236}">
                  <a16:creationId xmlns:a16="http://schemas.microsoft.com/office/drawing/2014/main" id="{E0A6F8F3-433E-4838-9FDC-CED4528265F8}"/>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69362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FA1A4-0E2B-430D-88A9-7A7F726991C7}"/>
              </a:ext>
            </a:extLst>
          </p:cNvPr>
          <p:cNvPicPr>
            <a:picLocks noChangeAspect="1"/>
          </p:cNvPicPr>
          <p:nvPr/>
        </p:nvPicPr>
        <p:blipFill>
          <a:blip r:embed="rId2"/>
          <a:stretch>
            <a:fillRect/>
          </a:stretch>
        </p:blipFill>
        <p:spPr>
          <a:xfrm>
            <a:off x="73594" y="3530566"/>
            <a:ext cx="5716671" cy="343343"/>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DEBF52B5-C183-4810-8568-163311757389}"/>
              </a:ext>
            </a:extLst>
          </p:cNvPr>
          <p:cNvPicPr>
            <a:picLocks noChangeAspect="1"/>
          </p:cNvPicPr>
          <p:nvPr/>
        </p:nvPicPr>
        <p:blipFill>
          <a:blip r:embed="rId3"/>
          <a:stretch>
            <a:fillRect/>
          </a:stretch>
        </p:blipFill>
        <p:spPr>
          <a:xfrm>
            <a:off x="73594" y="2249927"/>
            <a:ext cx="5154887" cy="1288722"/>
          </a:xfrm>
          <a:prstGeom prst="rect">
            <a:avLst/>
          </a:prstGeom>
        </p:spPr>
      </p:pic>
      <p:sp>
        <p:nvSpPr>
          <p:cNvPr id="9" name="Content Placeholder 2">
            <a:extLst>
              <a:ext uri="{FF2B5EF4-FFF2-40B4-BE49-F238E27FC236}">
                <a16:creationId xmlns:a16="http://schemas.microsoft.com/office/drawing/2014/main" id="{2F865CC8-21DC-4F11-9188-C26D74281470}"/>
              </a:ext>
            </a:extLst>
          </p:cNvPr>
          <p:cNvSpPr txBox="1">
            <a:spLocks/>
          </p:cNvSpPr>
          <p:nvPr/>
        </p:nvSpPr>
        <p:spPr>
          <a:xfrm>
            <a:off x="-1420513" y="105494"/>
            <a:ext cx="5499255" cy="523220"/>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dirty="0">
                <a:solidFill>
                  <a:schemeClr val="accent2">
                    <a:lumMod val="75000"/>
                  </a:schemeClr>
                </a:solidFill>
                <a:latin typeface="Perpetua Titling MT" panose="02020502060505020804" pitchFamily="18" charset="0"/>
              </a:rPr>
              <a:t>Cleaning</a:t>
            </a:r>
            <a:endParaRPr lang="en-US" sz="1600" dirty="0">
              <a:solidFill>
                <a:schemeClr val="accent2">
                  <a:lumMod val="75000"/>
                </a:schemeClr>
              </a:solidFill>
              <a:latin typeface="Perpetua Titling MT" panose="02020502060505020804" pitchFamily="18" charset="0"/>
            </a:endParaRPr>
          </a:p>
        </p:txBody>
      </p:sp>
      <p:pic>
        <p:nvPicPr>
          <p:cNvPr id="11" name="Content Placeholder 4" descr="A screenshot of a computer&#10;&#10;Description automatically generated">
            <a:extLst>
              <a:ext uri="{FF2B5EF4-FFF2-40B4-BE49-F238E27FC236}">
                <a16:creationId xmlns:a16="http://schemas.microsoft.com/office/drawing/2014/main" id="{5250C2A2-94E0-4CAC-9856-2249F61C718E}"/>
              </a:ext>
            </a:extLst>
          </p:cNvPr>
          <p:cNvPicPr>
            <a:picLocks noGrp="1" noChangeAspect="1"/>
          </p:cNvPicPr>
          <p:nvPr>
            <p:ph idx="1"/>
          </p:nvPr>
        </p:nvPicPr>
        <p:blipFill>
          <a:blip r:embed="rId4"/>
          <a:stretch>
            <a:fillRect/>
          </a:stretch>
        </p:blipFill>
        <p:spPr>
          <a:xfrm>
            <a:off x="5719781" y="1682778"/>
            <a:ext cx="3536855" cy="4058687"/>
          </a:xfrm>
        </p:spPr>
      </p:pic>
      <p:pic>
        <p:nvPicPr>
          <p:cNvPr id="12" name="Picture 11" descr="A screenshot of a computer screen&#10;&#10;Description automatically generated">
            <a:extLst>
              <a:ext uri="{FF2B5EF4-FFF2-40B4-BE49-F238E27FC236}">
                <a16:creationId xmlns:a16="http://schemas.microsoft.com/office/drawing/2014/main" id="{A8BC22CD-B6C4-4118-BD39-CE98EB06B7A4}"/>
              </a:ext>
            </a:extLst>
          </p:cNvPr>
          <p:cNvPicPr>
            <a:picLocks noChangeAspect="1"/>
          </p:cNvPicPr>
          <p:nvPr/>
        </p:nvPicPr>
        <p:blipFill>
          <a:blip r:embed="rId5"/>
          <a:stretch>
            <a:fillRect/>
          </a:stretch>
        </p:blipFill>
        <p:spPr>
          <a:xfrm>
            <a:off x="9049575" y="1710486"/>
            <a:ext cx="2654033" cy="3896347"/>
          </a:xfrm>
          <a:prstGeom prst="rect">
            <a:avLst/>
          </a:prstGeom>
        </p:spPr>
      </p:pic>
      <p:sp>
        <p:nvSpPr>
          <p:cNvPr id="14" name="Arrow: Right 13">
            <a:extLst>
              <a:ext uri="{FF2B5EF4-FFF2-40B4-BE49-F238E27FC236}">
                <a16:creationId xmlns:a16="http://schemas.microsoft.com/office/drawing/2014/main" id="{84171B7C-3B28-44A4-B931-13D301670C2C}"/>
              </a:ext>
            </a:extLst>
          </p:cNvPr>
          <p:cNvSpPr/>
          <p:nvPr/>
        </p:nvSpPr>
        <p:spPr>
          <a:xfrm>
            <a:off x="8525164" y="4202545"/>
            <a:ext cx="434109" cy="53570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0E4FC7A8-A987-4A55-BFBB-9D10BAC0716F}"/>
              </a:ext>
            </a:extLst>
          </p:cNvPr>
          <p:cNvSpPr txBox="1">
            <a:spLocks/>
          </p:cNvSpPr>
          <p:nvPr/>
        </p:nvSpPr>
        <p:spPr>
          <a:xfrm>
            <a:off x="5920477" y="145418"/>
            <a:ext cx="5396102" cy="1738938"/>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chemeClr val="tx1">
                    <a:lumMod val="75000"/>
                    <a:lumOff val="25000"/>
                  </a:schemeClr>
                </a:solidFill>
              </a:rPr>
              <a:t>It is important to check if data has </a:t>
            </a:r>
            <a:r>
              <a:rPr lang="en-US" sz="1600" b="1" dirty="0">
                <a:solidFill>
                  <a:schemeClr val="tx1">
                    <a:lumMod val="75000"/>
                    <a:lumOff val="25000"/>
                  </a:schemeClr>
                </a:solidFill>
              </a:rPr>
              <a:t>NULL values </a:t>
            </a:r>
            <a:r>
              <a:rPr lang="en-US" sz="1600" dirty="0">
                <a:solidFill>
                  <a:schemeClr val="tx1">
                    <a:lumMod val="75000"/>
                    <a:lumOff val="25000"/>
                  </a:schemeClr>
                </a:solidFill>
              </a:rPr>
              <a:t>that can mess with the integrity of data.</a:t>
            </a:r>
          </a:p>
          <a:p>
            <a:pPr marL="0" indent="0">
              <a:lnSpc>
                <a:spcPct val="100000"/>
              </a:lnSpc>
              <a:spcBef>
                <a:spcPts val="0"/>
              </a:spcBef>
              <a:buNone/>
            </a:pPr>
            <a:r>
              <a:rPr lang="en-US" sz="1600" dirty="0">
                <a:solidFill>
                  <a:schemeClr val="tx1">
                    <a:lumMod val="75000"/>
                    <a:lumOff val="25000"/>
                  </a:schemeClr>
                </a:solidFill>
              </a:rPr>
              <a:t>Here we find:</a:t>
            </a:r>
          </a:p>
          <a:p>
            <a:pPr>
              <a:lnSpc>
                <a:spcPct val="100000"/>
              </a:lnSpc>
              <a:spcBef>
                <a:spcPts val="0"/>
              </a:spcBef>
            </a:pPr>
            <a:r>
              <a:rPr lang="en-US" sz="1600" dirty="0">
                <a:solidFill>
                  <a:schemeClr val="tx1">
                    <a:lumMod val="75000"/>
                    <a:lumOff val="25000"/>
                  </a:schemeClr>
                </a:solidFill>
              </a:rPr>
              <a:t>Country has </a:t>
            </a:r>
            <a:r>
              <a:rPr lang="en-US" sz="1600" b="1" dirty="0">
                <a:solidFill>
                  <a:schemeClr val="tx1">
                    <a:lumMod val="75000"/>
                    <a:lumOff val="25000"/>
                  </a:schemeClr>
                </a:solidFill>
              </a:rPr>
              <a:t>488</a:t>
            </a:r>
          </a:p>
          <a:p>
            <a:pPr>
              <a:lnSpc>
                <a:spcPct val="100000"/>
              </a:lnSpc>
              <a:spcBef>
                <a:spcPts val="0"/>
              </a:spcBef>
            </a:pPr>
            <a:r>
              <a:rPr lang="en-US" sz="1600" dirty="0">
                <a:solidFill>
                  <a:schemeClr val="tx1">
                    <a:lumMod val="75000"/>
                    <a:lumOff val="25000"/>
                  </a:schemeClr>
                </a:solidFill>
              </a:rPr>
              <a:t>Agent has </a:t>
            </a:r>
            <a:r>
              <a:rPr lang="en-US" sz="1600" b="1" dirty="0">
                <a:solidFill>
                  <a:schemeClr val="tx1">
                    <a:lumMod val="75000"/>
                    <a:lumOff val="25000"/>
                  </a:schemeClr>
                </a:solidFill>
              </a:rPr>
              <a:t>16,340</a:t>
            </a:r>
          </a:p>
          <a:p>
            <a:pPr>
              <a:lnSpc>
                <a:spcPct val="100000"/>
              </a:lnSpc>
              <a:spcBef>
                <a:spcPts val="0"/>
              </a:spcBef>
            </a:pPr>
            <a:r>
              <a:rPr lang="en-US" sz="1600" dirty="0">
                <a:solidFill>
                  <a:schemeClr val="tx1">
                    <a:lumMod val="75000"/>
                    <a:lumOff val="25000"/>
                  </a:schemeClr>
                </a:solidFill>
              </a:rPr>
              <a:t>Company has </a:t>
            </a:r>
            <a:r>
              <a:rPr lang="en-US" sz="1600" b="1" dirty="0">
                <a:solidFill>
                  <a:schemeClr val="tx1">
                    <a:lumMod val="75000"/>
                    <a:lumOff val="25000"/>
                  </a:schemeClr>
                </a:solidFill>
              </a:rPr>
              <a:t>112,593</a:t>
            </a:r>
            <a:endParaRPr lang="en-US" sz="1050" b="1" dirty="0">
              <a:solidFill>
                <a:schemeClr val="tx1">
                  <a:lumMod val="75000"/>
                  <a:lumOff val="25000"/>
                </a:schemeClr>
              </a:solidFill>
            </a:endParaRPr>
          </a:p>
          <a:p>
            <a:pPr>
              <a:lnSpc>
                <a:spcPct val="100000"/>
              </a:lnSpc>
              <a:spcBef>
                <a:spcPts val="0"/>
              </a:spcBef>
            </a:pPr>
            <a:endParaRPr lang="en-US" sz="1050" dirty="0">
              <a:solidFill>
                <a:schemeClr val="tx1">
                  <a:lumMod val="75000"/>
                  <a:lumOff val="25000"/>
                </a:schemeClr>
              </a:solidFill>
            </a:endParaRPr>
          </a:p>
        </p:txBody>
      </p:sp>
      <p:sp>
        <p:nvSpPr>
          <p:cNvPr id="16" name="Content Placeholder 2">
            <a:extLst>
              <a:ext uri="{FF2B5EF4-FFF2-40B4-BE49-F238E27FC236}">
                <a16:creationId xmlns:a16="http://schemas.microsoft.com/office/drawing/2014/main" id="{83C505F6-5B0D-4E4D-88DC-64F4BEC28E4F}"/>
              </a:ext>
            </a:extLst>
          </p:cNvPr>
          <p:cNvSpPr txBox="1">
            <a:spLocks/>
          </p:cNvSpPr>
          <p:nvPr/>
        </p:nvSpPr>
        <p:spPr>
          <a:xfrm>
            <a:off x="482027" y="963974"/>
            <a:ext cx="4796928" cy="1092607"/>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dirty="0">
                <a:solidFill>
                  <a:schemeClr val="tx1">
                    <a:lumMod val="75000"/>
                    <a:lumOff val="25000"/>
                  </a:schemeClr>
                </a:solidFill>
              </a:rPr>
              <a:t>For ease, </a:t>
            </a:r>
          </a:p>
          <a:p>
            <a:pPr>
              <a:lnSpc>
                <a:spcPct val="100000"/>
              </a:lnSpc>
              <a:spcBef>
                <a:spcPts val="0"/>
              </a:spcBef>
            </a:pPr>
            <a:r>
              <a:rPr lang="en-US" sz="1800" dirty="0">
                <a:solidFill>
                  <a:schemeClr val="tx1">
                    <a:lumMod val="75000"/>
                    <a:lumOff val="25000"/>
                  </a:schemeClr>
                </a:solidFill>
              </a:rPr>
              <a:t>we will </a:t>
            </a:r>
            <a:r>
              <a:rPr lang="en-US" sz="1800" b="1" dirty="0">
                <a:solidFill>
                  <a:schemeClr val="tx1">
                    <a:lumMod val="75000"/>
                    <a:lumOff val="25000"/>
                  </a:schemeClr>
                </a:solidFill>
              </a:rPr>
              <a:t>delete variables </a:t>
            </a:r>
            <a:r>
              <a:rPr lang="en-US" sz="1800" dirty="0">
                <a:solidFill>
                  <a:schemeClr val="tx1">
                    <a:lumMod val="75000"/>
                    <a:lumOff val="25000"/>
                  </a:schemeClr>
                </a:solidFill>
              </a:rPr>
              <a:t>that we find </a:t>
            </a:r>
            <a:r>
              <a:rPr lang="en-US" sz="1800" b="1" dirty="0">
                <a:solidFill>
                  <a:schemeClr val="tx1">
                    <a:lumMod val="75000"/>
                    <a:lumOff val="25000"/>
                  </a:schemeClr>
                </a:solidFill>
              </a:rPr>
              <a:t>unnecessary </a:t>
            </a:r>
            <a:r>
              <a:rPr lang="en-US" sz="1800" dirty="0">
                <a:solidFill>
                  <a:schemeClr val="tx1">
                    <a:lumMod val="75000"/>
                    <a:lumOff val="25000"/>
                  </a:schemeClr>
                </a:solidFill>
              </a:rPr>
              <a:t>to predict cancellations</a:t>
            </a:r>
          </a:p>
          <a:p>
            <a:pPr>
              <a:lnSpc>
                <a:spcPct val="100000"/>
              </a:lnSpc>
              <a:spcBef>
                <a:spcPts val="0"/>
              </a:spcBef>
            </a:pPr>
            <a:endParaRPr lang="en-US" sz="1100" dirty="0">
              <a:solidFill>
                <a:schemeClr val="tx1">
                  <a:lumMod val="75000"/>
                  <a:lumOff val="25000"/>
                </a:schemeClr>
              </a:solidFill>
            </a:endParaRPr>
          </a:p>
        </p:txBody>
      </p:sp>
      <p:sp>
        <p:nvSpPr>
          <p:cNvPr id="10" name="Content Placeholder 2">
            <a:extLst>
              <a:ext uri="{FF2B5EF4-FFF2-40B4-BE49-F238E27FC236}">
                <a16:creationId xmlns:a16="http://schemas.microsoft.com/office/drawing/2014/main" id="{BB183263-EFAB-48D4-B375-CA5AD6EF1A0C}"/>
              </a:ext>
            </a:extLst>
          </p:cNvPr>
          <p:cNvSpPr txBox="1">
            <a:spLocks/>
          </p:cNvSpPr>
          <p:nvPr/>
        </p:nvSpPr>
        <p:spPr>
          <a:xfrm>
            <a:off x="9049575" y="5674000"/>
            <a:ext cx="2214141" cy="296746"/>
          </a:xfrm>
          <a:prstGeom prst="rect">
            <a:avLst/>
          </a:prstGeom>
          <a:ln>
            <a:solidFill>
              <a:srgbClr val="FF0000"/>
            </a:solidFill>
          </a:ln>
        </p:spPr>
        <p:txBody>
          <a:bodyPr vert="horz" wrap="square"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1">
                    <a:lumMod val="75000"/>
                    <a:lumOff val="25000"/>
                  </a:schemeClr>
                </a:solidFill>
              </a:rPr>
              <a:t>We then fill those NULL values</a:t>
            </a:r>
            <a:endParaRPr lang="en-US" sz="900" dirty="0">
              <a:solidFill>
                <a:schemeClr val="tx1">
                  <a:lumMod val="75000"/>
                  <a:lumOff val="25000"/>
                </a:schemeClr>
              </a:solidFill>
            </a:endParaRPr>
          </a:p>
          <a:p>
            <a:pPr algn="ctr">
              <a:lnSpc>
                <a:spcPct val="100000"/>
              </a:lnSpc>
              <a:spcBef>
                <a:spcPts val="0"/>
              </a:spcBef>
            </a:pPr>
            <a:endParaRPr lang="en-US" sz="900" dirty="0">
              <a:solidFill>
                <a:schemeClr val="tx1">
                  <a:lumMod val="75000"/>
                  <a:lumOff val="25000"/>
                </a:schemeClr>
              </a:solidFill>
            </a:endParaRPr>
          </a:p>
        </p:txBody>
      </p:sp>
      <p:grpSp>
        <p:nvGrpSpPr>
          <p:cNvPr id="17" name="Group 16">
            <a:extLst>
              <a:ext uri="{FF2B5EF4-FFF2-40B4-BE49-F238E27FC236}">
                <a16:creationId xmlns:a16="http://schemas.microsoft.com/office/drawing/2014/main" id="{4390356C-38D3-43AF-811A-D45DF0F0E92E}"/>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8" name="Freeform: Shape 17">
              <a:extLst>
                <a:ext uri="{FF2B5EF4-FFF2-40B4-BE49-F238E27FC236}">
                  <a16:creationId xmlns:a16="http://schemas.microsoft.com/office/drawing/2014/main" id="{A661D944-9204-4C52-AE5E-94B6FAFFBE67}"/>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9" name="Freeform: Shape 18">
              <a:extLst>
                <a:ext uri="{FF2B5EF4-FFF2-40B4-BE49-F238E27FC236}">
                  <a16:creationId xmlns:a16="http://schemas.microsoft.com/office/drawing/2014/main" id="{720BFCE8-422D-4280-A6EC-6837C01D4AF7}"/>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Preparation</a:t>
              </a:r>
            </a:p>
          </p:txBody>
        </p:sp>
        <p:sp>
          <p:nvSpPr>
            <p:cNvPr id="20" name="Freeform: Shape 19">
              <a:extLst>
                <a:ext uri="{FF2B5EF4-FFF2-40B4-BE49-F238E27FC236}">
                  <a16:creationId xmlns:a16="http://schemas.microsoft.com/office/drawing/2014/main" id="{8F5133A0-4DAB-4390-A3D2-1C901E4CD22A}"/>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21" name="Freeform: Shape 20">
              <a:extLst>
                <a:ext uri="{FF2B5EF4-FFF2-40B4-BE49-F238E27FC236}">
                  <a16:creationId xmlns:a16="http://schemas.microsoft.com/office/drawing/2014/main" id="{7DAF0AD3-0C01-4924-800C-4D9B22866862}"/>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22" name="Freeform: Shape 21">
              <a:extLst>
                <a:ext uri="{FF2B5EF4-FFF2-40B4-BE49-F238E27FC236}">
                  <a16:creationId xmlns:a16="http://schemas.microsoft.com/office/drawing/2014/main" id="{348B3B71-044B-4507-870F-08F1E2891FB8}"/>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Tree>
    <p:extLst>
      <p:ext uri="{BB962C8B-B14F-4D97-AF65-F5344CB8AC3E}">
        <p14:creationId xmlns:p14="http://schemas.microsoft.com/office/powerpoint/2010/main" val="267153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automatically generated">
            <a:extLst>
              <a:ext uri="{FF2B5EF4-FFF2-40B4-BE49-F238E27FC236}">
                <a16:creationId xmlns:a16="http://schemas.microsoft.com/office/drawing/2014/main" id="{D5C530C6-D9F0-CD4D-B412-86DEF6CFA87D}"/>
              </a:ext>
            </a:extLst>
          </p:cNvPr>
          <p:cNvPicPr>
            <a:picLocks noChangeAspect="1"/>
          </p:cNvPicPr>
          <p:nvPr/>
        </p:nvPicPr>
        <p:blipFill>
          <a:blip r:embed="rId2"/>
          <a:stretch>
            <a:fillRect/>
          </a:stretch>
        </p:blipFill>
        <p:spPr>
          <a:xfrm>
            <a:off x="498835" y="2083362"/>
            <a:ext cx="6381588" cy="3837134"/>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5809096F-8119-84E0-6C1A-F0386DB399FB}"/>
              </a:ext>
            </a:extLst>
          </p:cNvPr>
          <p:cNvPicPr>
            <a:picLocks noChangeAspect="1"/>
          </p:cNvPicPr>
          <p:nvPr/>
        </p:nvPicPr>
        <p:blipFill>
          <a:blip r:embed="rId3"/>
          <a:stretch>
            <a:fillRect/>
          </a:stretch>
        </p:blipFill>
        <p:spPr>
          <a:xfrm>
            <a:off x="7141738" y="2543046"/>
            <a:ext cx="3996256" cy="3191128"/>
          </a:xfrm>
          <a:prstGeom prst="rect">
            <a:avLst/>
          </a:prstGeom>
        </p:spPr>
      </p:pic>
      <p:grpSp>
        <p:nvGrpSpPr>
          <p:cNvPr id="13" name="Group 12">
            <a:extLst>
              <a:ext uri="{FF2B5EF4-FFF2-40B4-BE49-F238E27FC236}">
                <a16:creationId xmlns:a16="http://schemas.microsoft.com/office/drawing/2014/main" id="{D578FC08-A4CA-4A1F-BCF7-7AFC5922F45F}"/>
              </a:ext>
            </a:extLst>
          </p:cNvPr>
          <p:cNvGrpSpPr/>
          <p:nvPr/>
        </p:nvGrpSpPr>
        <p:grpSpPr>
          <a:xfrm>
            <a:off x="432886" y="6063493"/>
            <a:ext cx="11095757" cy="738160"/>
            <a:chOff x="2729215" y="5897575"/>
            <a:chExt cx="8193578" cy="738160"/>
          </a:xfrm>
          <a:solidFill>
            <a:schemeClr val="accent2">
              <a:lumMod val="40000"/>
              <a:lumOff val="60000"/>
            </a:schemeClr>
          </a:solidFill>
        </p:grpSpPr>
        <p:sp>
          <p:nvSpPr>
            <p:cNvPr id="15" name="Freeform: Shape 14">
              <a:extLst>
                <a:ext uri="{FF2B5EF4-FFF2-40B4-BE49-F238E27FC236}">
                  <a16:creationId xmlns:a16="http://schemas.microsoft.com/office/drawing/2014/main" id="{D9850A09-17B7-4491-8928-BD4C0EC3396C}"/>
                </a:ext>
              </a:extLst>
            </p:cNvPr>
            <p:cNvSpPr/>
            <p:nvPr/>
          </p:nvSpPr>
          <p:spPr>
            <a:xfrm>
              <a:off x="2729215"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Intro</a:t>
              </a:r>
            </a:p>
          </p:txBody>
        </p:sp>
        <p:sp>
          <p:nvSpPr>
            <p:cNvPr id="16" name="Freeform: Shape 15">
              <a:extLst>
                <a:ext uri="{FF2B5EF4-FFF2-40B4-BE49-F238E27FC236}">
                  <a16:creationId xmlns:a16="http://schemas.microsoft.com/office/drawing/2014/main" id="{78FF3E9A-997B-48ED-9CD5-06695A5784A2}"/>
                </a:ext>
              </a:extLst>
            </p:cNvPr>
            <p:cNvSpPr/>
            <p:nvPr/>
          </p:nvSpPr>
          <p:spPr>
            <a:xfrm>
              <a:off x="431625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solidFill>
              <a:srgbClr val="00B0F0"/>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Preparation</a:t>
              </a:r>
            </a:p>
          </p:txBody>
        </p:sp>
        <p:sp>
          <p:nvSpPr>
            <p:cNvPr id="17" name="Freeform: Shape 16">
              <a:extLst>
                <a:ext uri="{FF2B5EF4-FFF2-40B4-BE49-F238E27FC236}">
                  <a16:creationId xmlns:a16="http://schemas.microsoft.com/office/drawing/2014/main" id="{341BAB17-2E66-4BFA-9EEE-E7A07D05D193}"/>
                </a:ext>
              </a:extLst>
            </p:cNvPr>
            <p:cNvSpPr/>
            <p:nvPr/>
          </p:nvSpPr>
          <p:spPr>
            <a:xfrm>
              <a:off x="5903304"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Exploratory Data Analysis</a:t>
              </a:r>
            </a:p>
          </p:txBody>
        </p:sp>
        <p:sp>
          <p:nvSpPr>
            <p:cNvPr id="18" name="Freeform: Shape 17">
              <a:extLst>
                <a:ext uri="{FF2B5EF4-FFF2-40B4-BE49-F238E27FC236}">
                  <a16:creationId xmlns:a16="http://schemas.microsoft.com/office/drawing/2014/main" id="{375DB06C-888E-42D6-AAA1-077E0E598776}"/>
                </a:ext>
              </a:extLst>
            </p:cNvPr>
            <p:cNvSpPr/>
            <p:nvPr/>
          </p:nvSpPr>
          <p:spPr>
            <a:xfrm>
              <a:off x="7490349"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Modeling</a:t>
              </a:r>
            </a:p>
          </p:txBody>
        </p:sp>
        <p:sp>
          <p:nvSpPr>
            <p:cNvPr id="19" name="Freeform: Shape 18">
              <a:extLst>
                <a:ext uri="{FF2B5EF4-FFF2-40B4-BE49-F238E27FC236}">
                  <a16:creationId xmlns:a16="http://schemas.microsoft.com/office/drawing/2014/main" id="{82C8DE4C-17CD-485C-BBE3-1CD9D67F6BA7}"/>
                </a:ext>
              </a:extLst>
            </p:cNvPr>
            <p:cNvSpPr/>
            <p:nvPr/>
          </p:nvSpPr>
          <p:spPr>
            <a:xfrm>
              <a:off x="9077393" y="5897575"/>
              <a:ext cx="1845400" cy="738160"/>
            </a:xfrm>
            <a:custGeom>
              <a:avLst/>
              <a:gdLst>
                <a:gd name="connsiteX0" fmla="*/ 0 w 1845400"/>
                <a:gd name="connsiteY0" fmla="*/ 0 h 738160"/>
                <a:gd name="connsiteX1" fmla="*/ 1476320 w 1845400"/>
                <a:gd name="connsiteY1" fmla="*/ 0 h 738160"/>
                <a:gd name="connsiteX2" fmla="*/ 1845400 w 1845400"/>
                <a:gd name="connsiteY2" fmla="*/ 369080 h 738160"/>
                <a:gd name="connsiteX3" fmla="*/ 1476320 w 1845400"/>
                <a:gd name="connsiteY3" fmla="*/ 738160 h 738160"/>
                <a:gd name="connsiteX4" fmla="*/ 0 w 1845400"/>
                <a:gd name="connsiteY4" fmla="*/ 738160 h 738160"/>
                <a:gd name="connsiteX5" fmla="*/ 369080 w 1845400"/>
                <a:gd name="connsiteY5" fmla="*/ 369080 h 738160"/>
                <a:gd name="connsiteX6" fmla="*/ 0 w 1845400"/>
                <a:gd name="connsiteY6" fmla="*/ 0 h 73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5400" h="738160">
                  <a:moveTo>
                    <a:pt x="0" y="0"/>
                  </a:moveTo>
                  <a:lnTo>
                    <a:pt x="1476320" y="0"/>
                  </a:lnTo>
                  <a:lnTo>
                    <a:pt x="1845400" y="369080"/>
                  </a:lnTo>
                  <a:lnTo>
                    <a:pt x="1476320" y="738160"/>
                  </a:lnTo>
                  <a:lnTo>
                    <a:pt x="0" y="738160"/>
                  </a:lnTo>
                  <a:lnTo>
                    <a:pt x="369080" y="369080"/>
                  </a:lnTo>
                  <a:lnTo>
                    <a:pt x="0" y="0"/>
                  </a:lnTo>
                  <a:close/>
                </a:path>
              </a:pathLst>
            </a:cu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90670" tIns="10795" rIns="369080" bIns="1079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65000"/>
                    </a:schemeClr>
                  </a:solidFill>
                </a:rPr>
                <a:t>Conclusion</a:t>
              </a:r>
            </a:p>
          </p:txBody>
        </p:sp>
      </p:grpSp>
      <p:sp>
        <p:nvSpPr>
          <p:cNvPr id="20" name="Content Placeholder 2">
            <a:extLst>
              <a:ext uri="{FF2B5EF4-FFF2-40B4-BE49-F238E27FC236}">
                <a16:creationId xmlns:a16="http://schemas.microsoft.com/office/drawing/2014/main" id="{56CD3E09-F535-4142-8533-E0F88E65B9E9}"/>
              </a:ext>
            </a:extLst>
          </p:cNvPr>
          <p:cNvSpPr txBox="1">
            <a:spLocks/>
          </p:cNvSpPr>
          <p:nvPr/>
        </p:nvSpPr>
        <p:spPr>
          <a:xfrm>
            <a:off x="580029" y="555618"/>
            <a:ext cx="2259443" cy="584775"/>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3200" dirty="0">
                <a:solidFill>
                  <a:schemeClr val="accent2">
                    <a:lumMod val="75000"/>
                  </a:schemeClr>
                </a:solidFill>
                <a:latin typeface="Perpetua Titling MT" panose="02020502060505020804" pitchFamily="18" charset="0"/>
              </a:rPr>
              <a:t>Outliers</a:t>
            </a:r>
            <a:endParaRPr lang="en-US" sz="1600" dirty="0">
              <a:solidFill>
                <a:schemeClr val="accent2">
                  <a:lumMod val="75000"/>
                </a:schemeClr>
              </a:solidFill>
              <a:latin typeface="Perpetua Titling MT" panose="02020502060505020804" pitchFamily="18" charset="0"/>
            </a:endParaRPr>
          </a:p>
        </p:txBody>
      </p:sp>
      <p:sp>
        <p:nvSpPr>
          <p:cNvPr id="22" name="Content Placeholder 2">
            <a:extLst>
              <a:ext uri="{FF2B5EF4-FFF2-40B4-BE49-F238E27FC236}">
                <a16:creationId xmlns:a16="http://schemas.microsoft.com/office/drawing/2014/main" id="{53852F2D-5FE6-478F-B892-FC450B8540D0}"/>
              </a:ext>
            </a:extLst>
          </p:cNvPr>
          <p:cNvSpPr txBox="1">
            <a:spLocks/>
          </p:cNvSpPr>
          <p:nvPr/>
        </p:nvSpPr>
        <p:spPr>
          <a:xfrm>
            <a:off x="7109491" y="1957761"/>
            <a:ext cx="4514345" cy="646331"/>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solidFill>
                  <a:schemeClr val="tx1">
                    <a:lumMod val="75000"/>
                    <a:lumOff val="25000"/>
                  </a:schemeClr>
                </a:solidFill>
              </a:rPr>
              <a:t>We can already see </a:t>
            </a:r>
            <a:r>
              <a:rPr lang="en-US" sz="1800" b="1" dirty="0">
                <a:solidFill>
                  <a:schemeClr val="tx1">
                    <a:lumMod val="75000"/>
                    <a:lumOff val="25000"/>
                  </a:schemeClr>
                </a:solidFill>
              </a:rPr>
              <a:t>outliers</a:t>
            </a:r>
            <a:r>
              <a:rPr lang="en-US" sz="1800" dirty="0">
                <a:solidFill>
                  <a:schemeClr val="tx1">
                    <a:lumMod val="75000"/>
                    <a:lumOff val="25000"/>
                  </a:schemeClr>
                </a:solidFill>
              </a:rPr>
              <a:t> present at </a:t>
            </a:r>
            <a:r>
              <a:rPr lang="en-US" sz="1800" dirty="0" err="1">
                <a:solidFill>
                  <a:schemeClr val="tx1">
                    <a:lumMod val="75000"/>
                    <a:lumOff val="25000"/>
                  </a:schemeClr>
                </a:solidFill>
              </a:rPr>
              <a:t>adr</a:t>
            </a:r>
            <a:r>
              <a:rPr lang="en-US" sz="1800" dirty="0">
                <a:solidFill>
                  <a:schemeClr val="tx1">
                    <a:lumMod val="75000"/>
                    <a:lumOff val="25000"/>
                  </a:schemeClr>
                </a:solidFill>
              </a:rPr>
              <a:t> and lead time. Now we fix:</a:t>
            </a:r>
          </a:p>
        </p:txBody>
      </p:sp>
      <p:sp>
        <p:nvSpPr>
          <p:cNvPr id="23" name="Content Placeholder 2">
            <a:extLst>
              <a:ext uri="{FF2B5EF4-FFF2-40B4-BE49-F238E27FC236}">
                <a16:creationId xmlns:a16="http://schemas.microsoft.com/office/drawing/2014/main" id="{57AEA46C-7174-4786-A499-CEBAC81D87A7}"/>
              </a:ext>
            </a:extLst>
          </p:cNvPr>
          <p:cNvSpPr txBox="1">
            <a:spLocks/>
          </p:cNvSpPr>
          <p:nvPr/>
        </p:nvSpPr>
        <p:spPr>
          <a:xfrm>
            <a:off x="718715" y="1140393"/>
            <a:ext cx="8739321" cy="830997"/>
          </a:xfrm>
          <a:prstGeom prst="rect">
            <a:avLst/>
          </a:prstGeom>
        </p:spPr>
        <p:txBody>
          <a:bodyPr vert="horz" wrap="square" lIns="91440" tIns="45720" rIns="91440" bIns="4572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b="1" dirty="0">
                <a:solidFill>
                  <a:schemeClr val="tx1">
                    <a:lumMod val="75000"/>
                    <a:lumOff val="25000"/>
                  </a:schemeClr>
                </a:solidFill>
              </a:rPr>
              <a:t>Outliers</a:t>
            </a:r>
            <a:r>
              <a:rPr lang="en-US" sz="1200" dirty="0">
                <a:solidFill>
                  <a:schemeClr val="tx1">
                    <a:lumMod val="75000"/>
                    <a:lumOff val="25000"/>
                  </a:schemeClr>
                </a:solidFill>
              </a:rPr>
              <a:t> can cause anomalies, affecting results</a:t>
            </a:r>
          </a:p>
          <a:p>
            <a:pPr marL="0" indent="0">
              <a:lnSpc>
                <a:spcPct val="100000"/>
              </a:lnSpc>
              <a:spcBef>
                <a:spcPts val="0"/>
              </a:spcBef>
              <a:buNone/>
            </a:pPr>
            <a:r>
              <a:rPr lang="en-US" sz="1200" dirty="0">
                <a:solidFill>
                  <a:schemeClr val="tx1">
                    <a:lumMod val="75000"/>
                    <a:lumOff val="25000"/>
                  </a:schemeClr>
                </a:solidFill>
              </a:rPr>
              <a:t>Reduce accuracy of model</a:t>
            </a:r>
          </a:p>
          <a:p>
            <a:pPr marL="0" indent="0">
              <a:lnSpc>
                <a:spcPct val="100000"/>
              </a:lnSpc>
              <a:spcBef>
                <a:spcPts val="0"/>
              </a:spcBef>
              <a:buNone/>
            </a:pPr>
            <a:r>
              <a:rPr lang="en-US" sz="1200" dirty="0">
                <a:solidFill>
                  <a:schemeClr val="tx1">
                    <a:lumMod val="75000"/>
                    <a:lumOff val="25000"/>
                  </a:schemeClr>
                </a:solidFill>
              </a:rPr>
              <a:t>Shift/pull the line in regression models</a:t>
            </a:r>
          </a:p>
          <a:p>
            <a:pPr marL="0" indent="0">
              <a:lnSpc>
                <a:spcPct val="100000"/>
              </a:lnSpc>
              <a:spcBef>
                <a:spcPts val="0"/>
              </a:spcBef>
              <a:buNone/>
            </a:pPr>
            <a:r>
              <a:rPr lang="en-US" sz="1200" dirty="0">
                <a:solidFill>
                  <a:schemeClr val="tx1">
                    <a:lumMod val="75000"/>
                    <a:lumOff val="25000"/>
                  </a:schemeClr>
                </a:solidFill>
              </a:rPr>
              <a:t>Increase variability</a:t>
            </a:r>
          </a:p>
        </p:txBody>
      </p:sp>
    </p:spTree>
    <p:extLst>
      <p:ext uri="{BB962C8B-B14F-4D97-AF65-F5344CB8AC3E}">
        <p14:creationId xmlns:p14="http://schemas.microsoft.com/office/powerpoint/2010/main" val="74517045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 2013 - 2022</Template>
  <TotalTime>249</TotalTime>
  <Words>1859</Words>
  <Application>Microsoft Macintosh PowerPoint</Application>
  <PresentationFormat>Widescreen</PresentationFormat>
  <Paragraphs>263</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Arial</vt:lpstr>
      <vt:lpstr>Calibri</vt:lpstr>
      <vt:lpstr>Calibri Light</vt:lpstr>
      <vt:lpstr>Courier New</vt:lpstr>
      <vt:lpstr>Perpetua Titling MT</vt:lpstr>
      <vt:lpstr>Wingdings</vt:lpstr>
      <vt:lpstr>Office Theme</vt:lpstr>
      <vt:lpstr>Hotel Booking Analysis</vt:lpstr>
      <vt:lpstr>Summary</vt:lpstr>
      <vt:lpstr>Goal</vt:lpstr>
      <vt:lpstr>PowerPoint Presentation</vt:lpstr>
      <vt:lpstr>Required Packages</vt:lpstr>
      <vt:lpstr>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Analysis</dc:title>
  <dc:creator>eva beyebach</dc:creator>
  <cp:lastModifiedBy>eva beyebach</cp:lastModifiedBy>
  <cp:revision>20</cp:revision>
  <dcterms:created xsi:type="dcterms:W3CDTF">2023-11-28T23:39:51Z</dcterms:created>
  <dcterms:modified xsi:type="dcterms:W3CDTF">2023-12-05T10:05:28Z</dcterms:modified>
</cp:coreProperties>
</file>